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70" r:id="rId3"/>
    <p:sldId id="269" r:id="rId4"/>
    <p:sldId id="275" r:id="rId5"/>
    <p:sldId id="268" r:id="rId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2D4"/>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15" autoAdjust="0"/>
    <p:restoredTop sz="94660"/>
  </p:normalViewPr>
  <p:slideViewPr>
    <p:cSldViewPr snapToGrid="0">
      <p:cViewPr varScale="1">
        <p:scale>
          <a:sx n="70" d="100"/>
          <a:sy n="70" d="100"/>
        </p:scale>
        <p:origin x="92" y="7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בלבד">
    <p:bg>
      <p:bgPr>
        <a:solidFill>
          <a:schemeClr val="bg1"/>
        </a:solidFill>
        <a:effectLst/>
      </p:bgPr>
    </p:bg>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F5CDAC3D-F8E9-419F-BCAA-18F06FB5F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p:txBody>
          <a:bodyPr/>
          <a:lstStyle>
            <a:lvl1pPr>
              <a:defRPr>
                <a:solidFill>
                  <a:schemeClr val="bg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3FEA745-14DA-4888-98C3-18155EF4C724}"/>
              </a:ext>
            </a:extLst>
          </p:cNvPr>
          <p:cNvSpPr>
            <a:spLocks noGrp="1"/>
          </p:cNvSpPr>
          <p:nvPr>
            <p:ph type="dt" sz="half" idx="10"/>
          </p:nvPr>
        </p:nvSpPr>
        <p:spPr/>
        <p:txBody>
          <a:bodyPr/>
          <a:lstStyle/>
          <a:p>
            <a:fld id="{87A6FFB9-8E62-41B9-8309-10A030640D22}" type="datetimeFigureOut">
              <a:rPr lang="he-IL" smtClean="0"/>
              <a:t>ט"ז/סיון/תשפ"ב</a:t>
            </a:fld>
            <a:endParaRPr lang="he-IL"/>
          </a:p>
        </p:txBody>
      </p:sp>
      <p:sp>
        <p:nvSpPr>
          <p:cNvPr id="4" name="מציין מיקום של כותרת תחתונה 3">
            <a:extLst>
              <a:ext uri="{FF2B5EF4-FFF2-40B4-BE49-F238E27FC236}">
                <a16:creationId xmlns:a16="http://schemas.microsoft.com/office/drawing/2014/main" id="{32739124-2594-4499-A0AA-0E98217E5F0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E21E8F7-ECBF-42C1-A838-9ACA0F726927}"/>
              </a:ext>
            </a:extLst>
          </p:cNvPr>
          <p:cNvSpPr>
            <a:spLocks noGrp="1"/>
          </p:cNvSpPr>
          <p:nvPr>
            <p:ph type="sldNum" sz="quarter" idx="12"/>
          </p:nvPr>
        </p:nvSpPr>
        <p:spPr/>
        <p:txBody>
          <a:bodyPr/>
          <a:lstStyle/>
          <a:p>
            <a:fld id="{2FCD8D9C-DDFD-423E-8CA7-A0C93D40A1C5}" type="slidenum">
              <a:rPr lang="he-IL" smtClean="0"/>
              <a:t>‹#›</a:t>
            </a:fld>
            <a:endParaRPr lang="he-IL"/>
          </a:p>
        </p:txBody>
      </p:sp>
      <p:sp>
        <p:nvSpPr>
          <p:cNvPr id="7" name="מציין מיקום טקסט 6">
            <a:extLst>
              <a:ext uri="{FF2B5EF4-FFF2-40B4-BE49-F238E27FC236}">
                <a16:creationId xmlns:a16="http://schemas.microsoft.com/office/drawing/2014/main" id="{660860DA-307E-434E-A6F5-424FF602CDC7}"/>
              </a:ext>
            </a:extLst>
          </p:cNvPr>
          <p:cNvSpPr>
            <a:spLocks noGrp="1"/>
          </p:cNvSpPr>
          <p:nvPr>
            <p:ph type="body" sz="quarter" idx="13"/>
          </p:nvPr>
        </p:nvSpPr>
        <p:spPr>
          <a:xfrm>
            <a:off x="2419350" y="2219325"/>
            <a:ext cx="8877300" cy="38576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pic>
        <p:nvPicPr>
          <p:cNvPr id="8" name="תמונה 7"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1490302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ריק">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תמונה 1"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37389686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כותרת בלבד">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27E10190-BCB2-48ED-B017-6EB1D7A1E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p:txBody>
          <a:bodyPr/>
          <a:lstStyle>
            <a:lvl1pPr>
              <a:defRPr>
                <a:solidFill>
                  <a:schemeClr val="tx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pic>
        <p:nvPicPr>
          <p:cNvPr id="4" name="תמונה 3"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1861785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כותרת בלבד">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a:xfrm>
            <a:off x="641555" y="372499"/>
            <a:ext cx="10712245" cy="1325563"/>
          </a:xfrm>
        </p:spPr>
        <p:txBody>
          <a:bodyPr/>
          <a:lstStyle>
            <a:lvl1pPr>
              <a:defRPr>
                <a:solidFill>
                  <a:schemeClr val="tx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7" name="מציין מיקום טקסט 6">
            <a:extLst>
              <a:ext uri="{FF2B5EF4-FFF2-40B4-BE49-F238E27FC236}">
                <a16:creationId xmlns:a16="http://schemas.microsoft.com/office/drawing/2014/main" id="{660860DA-307E-434E-A6F5-424FF602CDC7}"/>
              </a:ext>
            </a:extLst>
          </p:cNvPr>
          <p:cNvSpPr>
            <a:spLocks noGrp="1"/>
          </p:cNvSpPr>
          <p:nvPr>
            <p:ph type="body" sz="quarter" idx="13"/>
          </p:nvPr>
        </p:nvSpPr>
        <p:spPr>
          <a:xfrm>
            <a:off x="2374490" y="1902235"/>
            <a:ext cx="8015134" cy="38576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pic>
        <p:nvPicPr>
          <p:cNvPr id="4" name="תמונה 3">
            <a:extLst>
              <a:ext uri="{FF2B5EF4-FFF2-40B4-BE49-F238E27FC236}">
                <a16:creationId xmlns:a16="http://schemas.microsoft.com/office/drawing/2014/main" id="{48974686-CE38-4746-B0E2-DCA1FCB964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5" name="תמונה 4"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33023808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B835D6-4FB1-4D85-9B75-2D847A48A22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38E64FE-4297-485F-9BD6-58A10243B04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4E4418-1388-4730-B3AE-45A6F986C5EA}"/>
              </a:ext>
            </a:extLst>
          </p:cNvPr>
          <p:cNvSpPr>
            <a:spLocks noGrp="1"/>
          </p:cNvSpPr>
          <p:nvPr>
            <p:ph type="dt" sz="half" idx="10"/>
          </p:nvPr>
        </p:nvSpPr>
        <p:spPr/>
        <p:txBody>
          <a:bodyPr/>
          <a:lstStyle/>
          <a:p>
            <a:fld id="{87A6FFB9-8E62-41B9-8309-10A030640D22}" type="datetimeFigureOut">
              <a:rPr lang="he-IL" smtClean="0"/>
              <a:t>ט"ז/סיון/תשפ"ב</a:t>
            </a:fld>
            <a:endParaRPr lang="he-IL"/>
          </a:p>
        </p:txBody>
      </p:sp>
      <p:sp>
        <p:nvSpPr>
          <p:cNvPr id="5" name="מציין מיקום של כותרת תחתונה 4">
            <a:extLst>
              <a:ext uri="{FF2B5EF4-FFF2-40B4-BE49-F238E27FC236}">
                <a16:creationId xmlns:a16="http://schemas.microsoft.com/office/drawing/2014/main" id="{D43EFB69-6EBF-4CA5-A430-09F4EF42B82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7D7CCAD-2B0B-4346-B687-5C0FC3D6440E}"/>
              </a:ext>
            </a:extLst>
          </p:cNvPr>
          <p:cNvSpPr>
            <a:spLocks noGrp="1"/>
          </p:cNvSpPr>
          <p:nvPr>
            <p:ph type="sldNum" sz="quarter" idx="12"/>
          </p:nvPr>
        </p:nvSpPr>
        <p:spPr/>
        <p:txBody>
          <a:bodyPr/>
          <a:lstStyle/>
          <a:p>
            <a:fld id="{2FCD8D9C-DDFD-423E-8CA7-A0C93D40A1C5}" type="slidenum">
              <a:rPr lang="he-IL" smtClean="0"/>
              <a:t>‹#›</a:t>
            </a:fld>
            <a:endParaRPr lang="he-IL"/>
          </a:p>
        </p:txBody>
      </p:sp>
    </p:spTree>
    <p:extLst>
      <p:ext uri="{BB962C8B-B14F-4D97-AF65-F5344CB8AC3E}">
        <p14:creationId xmlns:p14="http://schemas.microsoft.com/office/powerpoint/2010/main" val="4006562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DFD7177-B0A0-40FC-8F0E-BEF6282AAE9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E1A476F-87FA-4926-9936-AC0A063CA26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F76CC14-5940-4C50-9EF8-CF43A33FED0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A6FFB9-8E62-41B9-8309-10A030640D22}" type="datetimeFigureOut">
              <a:rPr lang="he-IL" smtClean="0"/>
              <a:t>ט"ז/סיון/תשפ"ב</a:t>
            </a:fld>
            <a:endParaRPr lang="he-IL"/>
          </a:p>
        </p:txBody>
      </p:sp>
      <p:sp>
        <p:nvSpPr>
          <p:cNvPr id="5" name="מציין מיקום של כותרת תחתונה 4">
            <a:extLst>
              <a:ext uri="{FF2B5EF4-FFF2-40B4-BE49-F238E27FC236}">
                <a16:creationId xmlns:a16="http://schemas.microsoft.com/office/drawing/2014/main" id="{2504B128-BDD0-4203-80B3-E3DD335A9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F69F37CA-9271-4ECE-8964-62AE2BEF4B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CD8D9C-DDFD-423E-8CA7-A0C93D40A1C5}" type="slidenum">
              <a:rPr lang="he-IL" smtClean="0"/>
              <a:t>‹#›</a:t>
            </a:fld>
            <a:endParaRPr lang="he-IL"/>
          </a:p>
        </p:txBody>
      </p:sp>
    </p:spTree>
    <p:extLst>
      <p:ext uri="{BB962C8B-B14F-4D97-AF65-F5344CB8AC3E}">
        <p14:creationId xmlns:p14="http://schemas.microsoft.com/office/powerpoint/2010/main" val="163392302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0" r:id="rId3"/>
    <p:sldLayoutId id="2147483661" r:id="rId4"/>
    <p:sldLayoutId id="2147483650" r:id="rId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0"/>
            <a:ext cx="12298165" cy="6858000"/>
          </a:xfrm>
          <a:prstGeom prst="rect">
            <a:avLst/>
          </a:prstGeom>
        </p:spPr>
      </p:pic>
      <p:pic>
        <p:nvPicPr>
          <p:cNvPr id="3" name="תמונה 2">
            <a:extLst>
              <a:ext uri="{FF2B5EF4-FFF2-40B4-BE49-F238E27FC236}">
                <a16:creationId xmlns:a16="http://schemas.microsoft.com/office/drawing/2014/main" id="{F0B81442-D742-45A7-804A-CD2C68069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 y="0"/>
            <a:ext cx="12190815" cy="6858000"/>
          </a:xfrm>
          <a:prstGeom prst="rect">
            <a:avLst/>
          </a:prstGeom>
        </p:spPr>
      </p:pic>
      <p:sp>
        <p:nvSpPr>
          <p:cNvPr id="4" name="כותרת 1">
            <a:extLst>
              <a:ext uri="{FF2B5EF4-FFF2-40B4-BE49-F238E27FC236}">
                <a16:creationId xmlns:a16="http://schemas.microsoft.com/office/drawing/2014/main" id="{D89A7D17-3D10-4000-8186-546D4561918C}"/>
              </a:ext>
            </a:extLst>
          </p:cNvPr>
          <p:cNvSpPr txBox="1">
            <a:spLocks/>
          </p:cNvSpPr>
          <p:nvPr/>
        </p:nvSpPr>
        <p:spPr>
          <a:xfrm>
            <a:off x="8796759" y="3429000"/>
            <a:ext cx="1596744" cy="523568"/>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dirty="0" smtClean="0">
                <a:solidFill>
                  <a:schemeClr val="bg1"/>
                </a:solidFill>
                <a:latin typeface="Calibri" panose="020F0502020204030204" pitchFamily="34" charset="0"/>
                <a:cs typeface="Calibri" panose="020F0502020204030204" pitchFamily="34" charset="0"/>
              </a:rPr>
              <a:t>התנסות </a:t>
            </a:r>
            <a:r>
              <a:rPr lang="en-US" sz="2000" dirty="0" smtClean="0">
                <a:solidFill>
                  <a:schemeClr val="bg1"/>
                </a:solidFill>
                <a:latin typeface="Calibri" panose="020F0502020204030204" pitchFamily="34" charset="0"/>
                <a:cs typeface="Calibri" panose="020F0502020204030204" pitchFamily="34" charset="0"/>
              </a:rPr>
              <a:t>MVP</a:t>
            </a:r>
            <a:endParaRPr lang="he-IL" sz="2000" dirty="0">
              <a:solidFill>
                <a:schemeClr val="bg1"/>
              </a:solidFill>
              <a:latin typeface="Calibri" panose="020F0502020204030204" pitchFamily="34" charset="0"/>
              <a:cs typeface="Calibri" panose="020F0502020204030204" pitchFamily="34" charset="0"/>
            </a:endParaRPr>
          </a:p>
        </p:txBody>
      </p:sp>
      <p:pic>
        <p:nvPicPr>
          <p:cNvPr id="35" name="תמונה 34"/>
          <p:cNvPicPr>
            <a:picLocks noChangeAspect="1"/>
          </p:cNvPicPr>
          <p:nvPr/>
        </p:nvPicPr>
        <p:blipFill>
          <a:blip r:embed="rId4"/>
          <a:stretch>
            <a:fillRect/>
          </a:stretch>
        </p:blipFill>
        <p:spPr>
          <a:xfrm>
            <a:off x="3575875" y="2913316"/>
            <a:ext cx="3705225" cy="866775"/>
          </a:xfrm>
          <a:prstGeom prst="rect">
            <a:avLst/>
          </a:prstGeom>
        </p:spPr>
      </p:pic>
    </p:spTree>
    <p:extLst>
      <p:ext uri="{BB962C8B-B14F-4D97-AF65-F5344CB8AC3E}">
        <p14:creationId xmlns:p14="http://schemas.microsoft.com/office/powerpoint/2010/main" val="1008114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b="1" dirty="0" smtClean="0"/>
              <a:t>תקציר הכלי</a:t>
            </a:r>
            <a:endParaRPr lang="he-IL" sz="5400" b="1" dirty="0"/>
          </a:p>
        </p:txBody>
      </p:sp>
      <p:sp>
        <p:nvSpPr>
          <p:cNvPr id="4" name="מלבן 3"/>
          <p:cNvSpPr/>
          <p:nvPr/>
        </p:nvSpPr>
        <p:spPr>
          <a:xfrm>
            <a:off x="2029968" y="2108871"/>
            <a:ext cx="9610344" cy="4031873"/>
          </a:xfrm>
          <a:prstGeom prst="rect">
            <a:avLst/>
          </a:prstGeom>
        </p:spPr>
        <p:txBody>
          <a:bodyPr wrap="square">
            <a:spAutoFit/>
          </a:bodyPr>
          <a:lstStyle/>
          <a:p>
            <a:pPr lvl="0"/>
            <a:r>
              <a:rPr lang="he-IL" sz="3200" dirty="0">
                <a:solidFill>
                  <a:srgbClr val="000000"/>
                </a:solidFill>
                <a:latin typeface="Assistant"/>
                <a:ea typeface="Assistant"/>
                <a:cs typeface="Assistant"/>
                <a:sym typeface="Assistant"/>
              </a:rPr>
              <a:t>שיטה שדרכה ניתן לבדוק את האימפקט וההצלחה של מיזם.  </a:t>
            </a:r>
            <a:endParaRPr lang="he-IL" sz="3200" dirty="0"/>
          </a:p>
          <a:p>
            <a:pPr lvl="0"/>
            <a:endParaRPr lang="he-IL" sz="3200" dirty="0">
              <a:solidFill>
                <a:srgbClr val="000000"/>
              </a:solidFill>
              <a:latin typeface="Assistant"/>
              <a:ea typeface="Assistant"/>
              <a:cs typeface="Assistant"/>
              <a:sym typeface="Assistant"/>
            </a:endParaRPr>
          </a:p>
          <a:p>
            <a:pPr lvl="0"/>
            <a:r>
              <a:rPr lang="he-IL" sz="3200" u="sng" dirty="0">
                <a:solidFill>
                  <a:srgbClr val="000000"/>
                </a:solidFill>
                <a:latin typeface="Assistant"/>
                <a:ea typeface="Assistant"/>
                <a:cs typeface="Assistant"/>
                <a:sym typeface="Assistant"/>
              </a:rPr>
              <a:t>הנחיות עבודה עם הטבלה</a:t>
            </a:r>
            <a:r>
              <a:rPr lang="he-IL" sz="3200" dirty="0">
                <a:solidFill>
                  <a:srgbClr val="000000"/>
                </a:solidFill>
                <a:latin typeface="Assistant"/>
                <a:ea typeface="Assistant"/>
                <a:cs typeface="Assistant"/>
                <a:sym typeface="Assistant"/>
              </a:rPr>
              <a:t>: </a:t>
            </a:r>
          </a:p>
          <a:p>
            <a:pPr lvl="0"/>
            <a:r>
              <a:rPr lang="he-IL" sz="3200" dirty="0">
                <a:solidFill>
                  <a:srgbClr val="000000"/>
                </a:solidFill>
                <a:latin typeface="Assistant"/>
                <a:ea typeface="Assistant"/>
                <a:cs typeface="Assistant"/>
                <a:sym typeface="Assistant"/>
              </a:rPr>
              <a:t>עברו על השלבים בהדרגה, ודאו שאתם משתמשים בשלבים שרלוונטיים עבור היוזמה שלכם.</a:t>
            </a:r>
            <a:endParaRPr lang="he-IL" sz="3200" dirty="0"/>
          </a:p>
          <a:p>
            <a:pPr lvl="0"/>
            <a:r>
              <a:rPr lang="he-IL" sz="3200" dirty="0">
                <a:solidFill>
                  <a:srgbClr val="000000"/>
                </a:solidFill>
                <a:latin typeface="Assistant"/>
                <a:ea typeface="Assistant"/>
                <a:cs typeface="Assistant"/>
                <a:sym typeface="Assistant"/>
              </a:rPr>
              <a:t>ניתן </a:t>
            </a:r>
            <a:r>
              <a:rPr lang="he-IL" sz="3200" dirty="0" err="1">
                <a:solidFill>
                  <a:srgbClr val="000000"/>
                </a:solidFill>
                <a:latin typeface="Assistant"/>
                <a:ea typeface="Assistant"/>
                <a:cs typeface="Assistant"/>
                <a:sym typeface="Assistant"/>
              </a:rPr>
              <a:t>להעזר</a:t>
            </a:r>
            <a:r>
              <a:rPr lang="he-IL" sz="3200" dirty="0">
                <a:solidFill>
                  <a:srgbClr val="000000"/>
                </a:solidFill>
                <a:latin typeface="Assistant"/>
                <a:ea typeface="Assistant"/>
                <a:cs typeface="Assistant"/>
                <a:sym typeface="Assistant"/>
              </a:rPr>
              <a:t> במפתח הבא: </a:t>
            </a:r>
            <a:endParaRPr lang="he-IL" sz="3200" dirty="0"/>
          </a:p>
          <a:p>
            <a:pPr lvl="0"/>
            <a:r>
              <a:rPr lang="he-IL" sz="3200" dirty="0">
                <a:solidFill>
                  <a:srgbClr val="000000"/>
                </a:solidFill>
                <a:latin typeface="Assistant"/>
                <a:ea typeface="Assistant"/>
                <a:cs typeface="Assistant"/>
                <a:sym typeface="Assistant"/>
              </a:rPr>
              <a:t>1-2 יוזמות בתחילת דרכן</a:t>
            </a:r>
            <a:endParaRPr lang="he-IL" sz="3200" dirty="0"/>
          </a:p>
          <a:p>
            <a:pPr lvl="0"/>
            <a:r>
              <a:rPr lang="he-IL" sz="3200" dirty="0">
                <a:solidFill>
                  <a:srgbClr val="000000"/>
                </a:solidFill>
                <a:latin typeface="Assistant"/>
                <a:ea typeface="Assistant"/>
                <a:cs typeface="Assistant"/>
                <a:sym typeface="Assistant"/>
              </a:rPr>
              <a:t>3-5 ארגונים חברתיים גדולים</a:t>
            </a:r>
            <a:endParaRPr lang="he-IL" sz="2000" dirty="0">
              <a:solidFill>
                <a:schemeClr val="dk1"/>
              </a:solidFill>
              <a:latin typeface="Assistant"/>
              <a:ea typeface="Assistant"/>
              <a:cs typeface="Assistant"/>
              <a:sym typeface="Assistant"/>
            </a:endParaRPr>
          </a:p>
        </p:txBody>
      </p:sp>
    </p:spTree>
    <p:extLst>
      <p:ext uri="{BB962C8B-B14F-4D97-AF65-F5344CB8AC3E}">
        <p14:creationId xmlns:p14="http://schemas.microsoft.com/office/powerpoint/2010/main" val="164020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097CE4E-19B3-47FC-8CCC-2B46498C2387}"/>
              </a:ext>
            </a:extLst>
          </p:cNvPr>
          <p:cNvSpPr>
            <a:spLocks noGrp="1"/>
          </p:cNvSpPr>
          <p:nvPr>
            <p:ph type="title"/>
          </p:nvPr>
        </p:nvSpPr>
        <p:spPr/>
        <p:txBody>
          <a:bodyPr/>
          <a:lstStyle/>
          <a:p>
            <a:r>
              <a:rPr lang="he-IL" b="1" dirty="0" smtClean="0"/>
              <a:t>מיפוי בעלי העניין – מתחילים!</a:t>
            </a:r>
            <a:endParaRPr lang="he-IL" b="1" dirty="0"/>
          </a:p>
        </p:txBody>
      </p:sp>
      <p:sp>
        <p:nvSpPr>
          <p:cNvPr id="5" name="מציין מיקום טקסט 4">
            <a:extLst>
              <a:ext uri="{FF2B5EF4-FFF2-40B4-BE49-F238E27FC236}">
                <a16:creationId xmlns:a16="http://schemas.microsoft.com/office/drawing/2014/main" id="{7906DADB-9C90-4529-8C9C-0FBDF031CF8B}"/>
              </a:ext>
            </a:extLst>
          </p:cNvPr>
          <p:cNvSpPr>
            <a:spLocks noGrp="1"/>
          </p:cNvSpPr>
          <p:nvPr>
            <p:ph type="body" sz="quarter" idx="13"/>
          </p:nvPr>
        </p:nvSpPr>
        <p:spPr>
          <a:xfrm>
            <a:off x="2476500" y="2036445"/>
            <a:ext cx="8877300" cy="3857625"/>
          </a:xfrm>
        </p:spPr>
        <p:txBody>
          <a:bodyPr>
            <a:noAutofit/>
          </a:bodyPr>
          <a:lstStyle/>
          <a:p>
            <a:pPr marL="0" indent="0">
              <a:buNone/>
            </a:pPr>
            <a:r>
              <a:rPr lang="he-IL" sz="1600" dirty="0"/>
              <a:t>סוף סוף הגענו ל</a:t>
            </a:r>
            <a:r>
              <a:rPr lang="en-US" sz="1600" dirty="0"/>
              <a:t>Standards of evidence, </a:t>
            </a:r>
            <a:r>
              <a:rPr lang="he-IL" sz="1600" dirty="0"/>
              <a:t>שיטה שדרכה ניתן לבדוק את האימפקט וההצלחה של המיזם שלנו. </a:t>
            </a:r>
            <a:endParaRPr lang="he-IL" sz="1600" dirty="0"/>
          </a:p>
          <a:p>
            <a:pPr marL="0" indent="0">
              <a:buNone/>
            </a:pPr>
            <a:r>
              <a:rPr lang="he-IL" sz="1600" dirty="0"/>
              <a:t>בסוף יכול להיות לנו רעיון יפה, ביצוע מתוכנן ומוקפד מאוד, אבל בסוף חשוב למדוד שאנחנו אכן משיגים את האימפקט שהצבנו לעצמנו. </a:t>
            </a:r>
            <a:endParaRPr lang="he-IL" sz="1600" dirty="0"/>
          </a:p>
          <a:p>
            <a:pPr marL="0" indent="0">
              <a:buNone/>
            </a:pPr>
            <a:r>
              <a:rPr lang="he-IL" sz="1600" dirty="0"/>
              <a:t/>
            </a:r>
            <a:br>
              <a:rPr lang="he-IL" sz="1600" dirty="0"/>
            </a:br>
            <a:r>
              <a:rPr lang="he-IL" sz="1600" dirty="0"/>
              <a:t>נקודות שחשוב שנתייחס אליהן בכלי: </a:t>
            </a:r>
            <a:endParaRPr lang="he-IL" sz="1600" dirty="0"/>
          </a:p>
          <a:p>
            <a:pPr marL="0" indent="0" fontAlgn="base">
              <a:buNone/>
            </a:pPr>
            <a:r>
              <a:rPr lang="he-IL" sz="1600" dirty="0"/>
              <a:t>עברו על השלבים בהדרגה. </a:t>
            </a:r>
          </a:p>
          <a:p>
            <a:pPr marL="0" indent="0" fontAlgn="base">
              <a:buNone/>
            </a:pPr>
            <a:r>
              <a:rPr lang="he-IL" sz="1600" dirty="0"/>
              <a:t>שימו לב שאתם משתמשים בכלי בהתאם ליוזמה ולארגון שלכם, הפעילו שיקול דעת.</a:t>
            </a:r>
          </a:p>
          <a:p>
            <a:pPr marL="0" indent="0">
              <a:buNone/>
            </a:pPr>
            <a:r>
              <a:rPr lang="he-IL" sz="1600" dirty="0"/>
              <a:t/>
            </a:r>
            <a:br>
              <a:rPr lang="he-IL" sz="1600" dirty="0"/>
            </a:br>
            <a:r>
              <a:rPr lang="he-IL" sz="1600" dirty="0"/>
              <a:t>שיהיה המון בהצלחה, </a:t>
            </a:r>
            <a:endParaRPr lang="he-IL" sz="1600" dirty="0"/>
          </a:p>
          <a:p>
            <a:pPr marL="0" indent="0">
              <a:buNone/>
            </a:pPr>
            <a:r>
              <a:rPr lang="he-IL" sz="1600" dirty="0"/>
              <a:t>צוות הכוורת </a:t>
            </a:r>
            <a:endParaRPr lang="he-IL" sz="1600" dirty="0"/>
          </a:p>
          <a:p>
            <a:pPr marL="0" indent="0">
              <a:buNone/>
            </a:pPr>
            <a:r>
              <a:rPr lang="he-IL" sz="1600" dirty="0"/>
              <a:t/>
            </a:r>
            <a:br>
              <a:rPr lang="he-IL" sz="1600" dirty="0"/>
            </a:br>
            <a:endParaRPr lang="he-IL"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8009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703753628"/>
              </p:ext>
            </p:extLst>
          </p:nvPr>
        </p:nvGraphicFramePr>
        <p:xfrm>
          <a:off x="420625" y="128015"/>
          <a:ext cx="11367348" cy="6144769"/>
        </p:xfrm>
        <a:graphic>
          <a:graphicData uri="http://schemas.openxmlformats.org/drawingml/2006/table">
            <a:tbl>
              <a:tblPr/>
              <a:tblGrid>
                <a:gridCol w="6208775">
                  <a:extLst>
                    <a:ext uri="{9D8B030D-6E8A-4147-A177-3AD203B41FA5}">
                      <a16:colId xmlns:a16="http://schemas.microsoft.com/office/drawing/2014/main" val="1872340922"/>
                    </a:ext>
                  </a:extLst>
                </a:gridCol>
                <a:gridCol w="4032504">
                  <a:extLst>
                    <a:ext uri="{9D8B030D-6E8A-4147-A177-3AD203B41FA5}">
                      <a16:colId xmlns:a16="http://schemas.microsoft.com/office/drawing/2014/main" val="2614542809"/>
                    </a:ext>
                  </a:extLst>
                </a:gridCol>
                <a:gridCol w="1126069">
                  <a:extLst>
                    <a:ext uri="{9D8B030D-6E8A-4147-A177-3AD203B41FA5}">
                      <a16:colId xmlns:a16="http://schemas.microsoft.com/office/drawing/2014/main" val="4202237141"/>
                    </a:ext>
                  </a:extLst>
                </a:gridCol>
              </a:tblGrid>
              <a:tr h="397141">
                <a:tc>
                  <a:txBody>
                    <a:bodyPr/>
                    <a:lstStyle/>
                    <a:p>
                      <a:pPr marL="457200" algn="r" rtl="1" fontAlgn="t">
                        <a:spcBef>
                          <a:spcPts val="0"/>
                        </a:spcBef>
                        <a:spcAft>
                          <a:spcPts val="0"/>
                        </a:spcAft>
                      </a:pPr>
                      <a:r>
                        <a:rPr lang="he-IL" sz="1100" b="1" i="0" u="none" strike="noStrike" dirty="0">
                          <a:solidFill>
                            <a:srgbClr val="FFFFFF"/>
                          </a:solidFill>
                          <a:effectLst/>
                          <a:latin typeface="Calibri" panose="020F0502020204030204" pitchFamily="34" charset="0"/>
                          <a:cs typeface="Calibri" panose="020F0502020204030204" pitchFamily="34" charset="0"/>
                        </a:rPr>
                        <a:t>מתודולוגיה למדידה</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CB2D4"/>
                    </a:solidFill>
                  </a:tcPr>
                </a:tc>
                <a:tc>
                  <a:txBody>
                    <a:bodyPr/>
                    <a:lstStyle/>
                    <a:p>
                      <a:pPr marL="457200" algn="r" rtl="1" fontAlgn="t">
                        <a:spcBef>
                          <a:spcPts val="0"/>
                        </a:spcBef>
                        <a:spcAft>
                          <a:spcPts val="0"/>
                        </a:spcAft>
                      </a:pPr>
                      <a:r>
                        <a:rPr lang="he-IL" sz="1100" b="1" i="0" u="none" strike="noStrike" dirty="0" smtClean="0">
                          <a:solidFill>
                            <a:srgbClr val="FFFFFF"/>
                          </a:solidFill>
                          <a:effectLst/>
                          <a:latin typeface="Calibri" panose="020F0502020204030204" pitchFamily="34" charset="0"/>
                          <a:cs typeface="Calibri" panose="020F0502020204030204" pitchFamily="34" charset="0"/>
                        </a:rPr>
                        <a:t>פירוט</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CB2D4"/>
                    </a:solidFill>
                  </a:tcPr>
                </a:tc>
                <a:tc>
                  <a:txBody>
                    <a:bodyPr/>
                    <a:lstStyle/>
                    <a:p>
                      <a:pPr marL="457200" marR="0" indent="0" algn="r" defTabSz="914400" rtl="1" eaLnBrk="1" fontAlgn="t" latinLnBrk="0" hangingPunct="1">
                        <a:lnSpc>
                          <a:spcPct val="100000"/>
                        </a:lnSpc>
                        <a:spcBef>
                          <a:spcPts val="0"/>
                        </a:spcBef>
                        <a:spcAft>
                          <a:spcPts val="0"/>
                        </a:spcAft>
                        <a:buClrTx/>
                        <a:buSzTx/>
                        <a:buFontTx/>
                        <a:buNone/>
                        <a:tabLst/>
                        <a:defRPr/>
                      </a:pPr>
                      <a:r>
                        <a:rPr lang="he-IL" sz="1100" b="1" i="0" u="none" strike="noStrike" dirty="0" smtClean="0">
                          <a:solidFill>
                            <a:srgbClr val="FFFFFF"/>
                          </a:solidFill>
                          <a:effectLst/>
                          <a:latin typeface="Calibri" panose="020F0502020204030204" pitchFamily="34" charset="0"/>
                          <a:cs typeface="Calibri" panose="020F0502020204030204" pitchFamily="34" charset="0"/>
                        </a:rPr>
                        <a:t>שלב</a:t>
                      </a:r>
                      <a:endParaRPr lang="he-IL" sz="1100" b="1" dirty="0" smtClean="0">
                        <a:effectLst/>
                        <a:latin typeface="Calibri" panose="020F0502020204030204" pitchFamily="34" charset="0"/>
                        <a:cs typeface="Calibri" panose="020F0502020204030204" pitchFamily="34" charset="0"/>
                      </a:endParaRPr>
                    </a:p>
                    <a:p>
                      <a:pPr marL="457200" algn="r" rtl="1" fontAlgn="t">
                        <a:spcBef>
                          <a:spcPts val="0"/>
                        </a:spcBef>
                        <a:spcAft>
                          <a:spcPts val="0"/>
                        </a:spcAft>
                      </a:pP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CB2D4"/>
                    </a:solidFill>
                  </a:tcPr>
                </a:tc>
                <a:extLst>
                  <a:ext uri="{0D108BD9-81ED-4DB2-BD59-A6C34878D82A}">
                    <a16:rowId xmlns:a16="http://schemas.microsoft.com/office/drawing/2014/main" val="456486815"/>
                  </a:ext>
                </a:extLst>
              </a:tr>
              <a:tr h="1421714">
                <a:tc>
                  <a:txBody>
                    <a:bodyPr/>
                    <a:lstStyle/>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הארגון יכול לאסוף נתונים אלה בצורה עצמאית (בלי עזרה חיצונית), או בעזרת נתונים הקיימים כבר. בשלב זה צריך:</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*תיאורית שינוי</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*סקירה ספרותית</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*ראיות </a:t>
                      </a:r>
                      <a:r>
                        <a:rPr lang="he-IL" sz="1100" b="1" i="0" u="none" strike="noStrike" dirty="0" err="1">
                          <a:solidFill>
                            <a:srgbClr val="000000"/>
                          </a:solidFill>
                          <a:effectLst/>
                          <a:latin typeface="Calibri" panose="020F0502020204030204" pitchFamily="34" charset="0"/>
                          <a:cs typeface="Calibri" panose="020F0502020204030204" pitchFamily="34" charset="0"/>
                        </a:rPr>
                        <a:t>אנקדוטליות</a:t>
                      </a:r>
                      <a:r>
                        <a:rPr lang="he-IL" sz="1100" b="1" i="0" u="none" strike="noStrike" dirty="0">
                          <a:solidFill>
                            <a:srgbClr val="000000"/>
                          </a:solidFill>
                          <a:effectLst/>
                          <a:latin typeface="Calibri" panose="020F0502020204030204" pitchFamily="34" charset="0"/>
                          <a:cs typeface="Calibri" panose="020F0502020204030204" pitchFamily="34" charset="0"/>
                        </a:rPr>
                        <a:t> (</a:t>
                      </a:r>
                      <a:r>
                        <a:rPr lang="en-US" sz="1100" b="1" i="0" u="none" strike="noStrike" dirty="0">
                          <a:solidFill>
                            <a:srgbClr val="000000"/>
                          </a:solidFill>
                          <a:effectLst/>
                          <a:latin typeface="Calibri" panose="020F0502020204030204" pitchFamily="34" charset="0"/>
                          <a:cs typeface="Calibri" panose="020F0502020204030204" pitchFamily="34" charset="0"/>
                        </a:rPr>
                        <a:t>case studies, </a:t>
                      </a:r>
                      <a:r>
                        <a:rPr lang="he-IL" sz="1100" b="1" i="0" u="none" strike="noStrike" dirty="0">
                          <a:solidFill>
                            <a:srgbClr val="000000"/>
                          </a:solidFill>
                          <a:effectLst/>
                          <a:latin typeface="Calibri" panose="020F0502020204030204" pitchFamily="34" charset="0"/>
                          <a:cs typeface="Calibri" panose="020F0502020204030204" pitchFamily="34" charset="0"/>
                        </a:rPr>
                        <a:t>שאלוני שביעות רצון, וכו')</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ברמה מתקדמת יותר, ניתן להכליל נתונים מאנשים הנתרמים מהמיזם. מידע זה נאסף בעזרת שאלות סובייקטיביות, כגון: האם הפרויקט גרם לך להרגיש פחות בודד?</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אתה יכול לתאר מה אתה עושה ולמה זה חשוב, בצורה קוהרנטית ומשכנעת</a:t>
                      </a:r>
                      <a:endParaRPr lang="he-IL" sz="1100" b="1" dirty="0">
                        <a:effectLst/>
                        <a:latin typeface="Calibri" panose="020F0502020204030204" pitchFamily="34" charset="0"/>
                        <a:cs typeface="Calibri" panose="020F0502020204030204" pitchFamily="34" charset="0"/>
                      </a:endParaRPr>
                    </a:p>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הסבר לוגי מדוע מיזם זה יכול להיות בעל השפעה ומדוע זה ישפר את המצב הקיים היום.</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marL="177800" algn="r" rtl="1" fontAlgn="t">
                        <a:spcBef>
                          <a:spcPts val="0"/>
                        </a:spcBef>
                        <a:spcAft>
                          <a:spcPts val="0"/>
                        </a:spcAft>
                      </a:pPr>
                      <a:r>
                        <a:rPr lang="he-IL" sz="1100" b="1" dirty="0" smtClean="0">
                          <a:effectLst/>
                          <a:latin typeface="Calibri" panose="020F0502020204030204" pitchFamily="34" charset="0"/>
                          <a:cs typeface="Calibri" panose="020F0502020204030204" pitchFamily="34" charset="0"/>
                        </a:rPr>
                        <a:t>1</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82932182"/>
                  </a:ext>
                </a:extLst>
              </a:tr>
              <a:tr h="997386">
                <a:tc>
                  <a:txBody>
                    <a:bodyPr/>
                    <a:lstStyle/>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*סקרים של לפני-אחרי</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a:t>
                      </a:r>
                      <a:r>
                        <a:rPr lang="en-US" sz="1100" b="1" i="0" u="none" strike="noStrike" dirty="0">
                          <a:solidFill>
                            <a:srgbClr val="000000"/>
                          </a:solidFill>
                          <a:effectLst/>
                          <a:latin typeface="Calibri" panose="020F0502020204030204" pitchFamily="34" charset="0"/>
                          <a:cs typeface="Calibri" panose="020F0502020204030204" pitchFamily="34" charset="0"/>
                        </a:rPr>
                        <a:t>cohort/panel study</a:t>
                      </a:r>
                      <a:endParaRPr lang="en-US"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en-US" sz="1100" b="1" i="0" u="none" strike="noStrike" dirty="0">
                          <a:solidFill>
                            <a:srgbClr val="000000"/>
                          </a:solidFill>
                          <a:effectLst/>
                          <a:latin typeface="Calibri" panose="020F0502020204030204" pitchFamily="34" charset="0"/>
                          <a:cs typeface="Calibri" panose="020F0502020204030204" pitchFamily="34" charset="0"/>
                        </a:rPr>
                        <a:t>*</a:t>
                      </a:r>
                      <a:r>
                        <a:rPr lang="he-IL" sz="1100" b="1" i="0" u="none" strike="noStrike" dirty="0">
                          <a:solidFill>
                            <a:srgbClr val="000000"/>
                          </a:solidFill>
                          <a:effectLst/>
                          <a:latin typeface="Calibri" panose="020F0502020204030204" pitchFamily="34" charset="0"/>
                          <a:cs typeface="Calibri" panose="020F0502020204030204" pitchFamily="34" charset="0"/>
                        </a:rPr>
                        <a:t>סקרים תקופתיים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*ראיונות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tc>
                  <a:txBody>
                    <a:bodyPr/>
                    <a:lstStyle/>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אתה אוסף נתונים שמראים שינוי חיובי, אבל אתה לא יכול להוכיח שאתה גרמת לו</a:t>
                      </a:r>
                      <a:endParaRPr lang="he-IL" sz="1100" b="1" dirty="0">
                        <a:effectLst/>
                        <a:latin typeface="Calibri" panose="020F0502020204030204" pitchFamily="34" charset="0"/>
                        <a:cs typeface="Calibri" panose="020F0502020204030204" pitchFamily="34" charset="0"/>
                      </a:endParaRPr>
                    </a:p>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איסוף נתונים המראים כי קיים שינוי כלשהו אצל אלה הנתרמים מהיוזמה או משתמשים בה. הנתונים אמורים להראות כי יש שינוי כלשהו, מבלי להראות בהכרח כי ההשפעה היא כתוצאה ישירה של המיזם.</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tc>
                  <a:txBody>
                    <a:bodyPr/>
                    <a:lstStyle/>
                    <a:p>
                      <a:pPr marL="177800" algn="r" rtl="1" fontAlgn="t">
                        <a:spcBef>
                          <a:spcPts val="0"/>
                        </a:spcBef>
                        <a:spcAft>
                          <a:spcPts val="0"/>
                        </a:spcAft>
                      </a:pPr>
                      <a:r>
                        <a:rPr lang="he-IL" sz="1100" b="1" dirty="0" smtClean="0">
                          <a:effectLst/>
                          <a:latin typeface="Calibri" panose="020F0502020204030204" pitchFamily="34" charset="0"/>
                          <a:cs typeface="Calibri" panose="020F0502020204030204" pitchFamily="34" charset="0"/>
                        </a:rPr>
                        <a:t>2</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4032360217"/>
                  </a:ext>
                </a:extLst>
              </a:tr>
              <a:tr h="1080190">
                <a:tc>
                  <a:txBody>
                    <a:bodyPr/>
                    <a:lstStyle/>
                    <a:p>
                      <a:pPr marL="177800" algn="r" rtl="1" fontAlgn="t">
                        <a:spcBef>
                          <a:spcPts val="0"/>
                        </a:spcBef>
                        <a:spcAft>
                          <a:spcPts val="0"/>
                        </a:spcAft>
                      </a:pPr>
                      <a:r>
                        <a:rPr lang="he-IL" sz="1100" b="1" i="0" u="none" strike="noStrike">
                          <a:solidFill>
                            <a:srgbClr val="000000"/>
                          </a:solidFill>
                          <a:effectLst/>
                          <a:latin typeface="Calibri" panose="020F0502020204030204" pitchFamily="34" charset="0"/>
                          <a:cs typeface="Calibri" panose="020F0502020204030204" pitchFamily="34" charset="0"/>
                        </a:rPr>
                        <a:t>שימוש במתודולוגיות חזקות המשתמשות בקבוצת ביקורת(או שיטה חזקה אחרת) שיבודד את ההשפעה של המוצר/השירות,  בחירה רנדומלית של נבדקים מחזקת את הממצאים, וכן יש צורך במדגם גדול של נבדקים (ה"סקייל" הוא קריטי בשלב זה):</a:t>
                      </a:r>
                      <a:endParaRPr lang="he-IL" sz="1100" b="1">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a:solidFill>
                            <a:srgbClr val="000000"/>
                          </a:solidFill>
                          <a:effectLst/>
                          <a:latin typeface="Calibri" panose="020F0502020204030204" pitchFamily="34" charset="0"/>
                          <a:cs typeface="Calibri" panose="020F0502020204030204" pitchFamily="34" charset="0"/>
                        </a:rPr>
                        <a:t>*</a:t>
                      </a:r>
                      <a:r>
                        <a:rPr lang="en-US" sz="1100" b="1" i="0" u="none" strike="noStrike">
                          <a:solidFill>
                            <a:srgbClr val="000000"/>
                          </a:solidFill>
                          <a:effectLst/>
                          <a:latin typeface="Calibri" panose="020F0502020204030204" pitchFamily="34" charset="0"/>
                          <a:cs typeface="Calibri" panose="020F0502020204030204" pitchFamily="34" charset="0"/>
                        </a:rPr>
                        <a:t>Randomized control trial (RCT)</a:t>
                      </a:r>
                      <a:br>
                        <a:rPr lang="en-US" sz="1100" b="1" i="0" u="none" strike="noStrike">
                          <a:solidFill>
                            <a:srgbClr val="000000"/>
                          </a:solidFill>
                          <a:effectLst/>
                          <a:latin typeface="Calibri" panose="020F0502020204030204" pitchFamily="34" charset="0"/>
                          <a:cs typeface="Calibri" panose="020F0502020204030204" pitchFamily="34" charset="0"/>
                        </a:rPr>
                      </a:br>
                      <a:r>
                        <a:rPr lang="en-US" sz="1100" b="1" i="0" u="none" strike="noStrike">
                          <a:solidFill>
                            <a:srgbClr val="000000"/>
                          </a:solidFill>
                          <a:effectLst/>
                          <a:latin typeface="Calibri" panose="020F0502020204030204" pitchFamily="34" charset="0"/>
                          <a:cs typeface="Calibri" panose="020F0502020204030204" pitchFamily="34" charset="0"/>
                        </a:rPr>
                        <a:t>*Quasi-experimental approaches</a:t>
                      </a:r>
                      <a:endParaRPr lang="en-US" sz="1100" b="1">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אתה יכול להראות סיבתיות באמצעות קבוצת ביקורת או קבוצת השוואה</a:t>
                      </a:r>
                      <a:endParaRPr lang="he-IL" sz="1100" b="1" dirty="0">
                        <a:effectLst/>
                        <a:latin typeface="Calibri" panose="020F0502020204030204" pitchFamily="34" charset="0"/>
                        <a:cs typeface="Calibri" panose="020F0502020204030204" pitchFamily="34" charset="0"/>
                      </a:endParaRPr>
                    </a:p>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הדגמה כי היוזמה הספציפית היא שיוצרת את השינוי הנראה בשטח, על ידי שיראו כי השינוי הנ"ל לא קיים אצל אלה שלא נתרמו מהמוצר/מהשירות.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marL="177800" algn="r" rtl="1" fontAlgn="t">
                        <a:spcBef>
                          <a:spcPts val="0"/>
                        </a:spcBef>
                        <a:spcAft>
                          <a:spcPts val="0"/>
                        </a:spcAft>
                      </a:pPr>
                      <a:r>
                        <a:rPr lang="he-IL" sz="1100" b="1" dirty="0" smtClean="0">
                          <a:effectLst/>
                          <a:latin typeface="Calibri" panose="020F0502020204030204" pitchFamily="34" charset="0"/>
                          <a:cs typeface="Calibri" panose="020F0502020204030204" pitchFamily="34" charset="0"/>
                        </a:rPr>
                        <a:t>3</a:t>
                      </a:r>
                      <a:endParaRPr lang="en-US"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17264458"/>
                  </a:ext>
                </a:extLst>
              </a:tr>
              <a:tr h="1250952">
                <a:tc>
                  <a:txBody>
                    <a:bodyPr/>
                    <a:lstStyle/>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בשלב זה מחפשים הערכה עצמאית וחזקה שבוחנת ומתקפת את האופי של ההשפעה. זה יכול לכלול אישורים דרך תקנים מסחריים, </a:t>
                      </a:r>
                      <a:r>
                        <a:rPr lang="he-IL" sz="1100" b="1" i="0" u="none" strike="noStrike" dirty="0" err="1">
                          <a:solidFill>
                            <a:srgbClr val="000000"/>
                          </a:solidFill>
                          <a:effectLst/>
                          <a:latin typeface="Calibri" panose="020F0502020204030204" pitchFamily="34" charset="0"/>
                          <a:cs typeface="Calibri" panose="020F0502020204030204" pitchFamily="34" charset="0"/>
                        </a:rPr>
                        <a:t>קיטמרקס</a:t>
                      </a:r>
                      <a:r>
                        <a:rPr lang="he-IL" sz="1100" b="1" i="0" u="none" strike="noStrike" dirty="0">
                          <a:solidFill>
                            <a:srgbClr val="000000"/>
                          </a:solidFill>
                          <a:effectLst/>
                          <a:latin typeface="Calibri" panose="020F0502020204030204" pitchFamily="34" charset="0"/>
                          <a:cs typeface="Calibri" panose="020F0502020204030204" pitchFamily="34" charset="0"/>
                        </a:rPr>
                        <a:t> בתעשייה, </a:t>
                      </a:r>
                      <a:r>
                        <a:rPr lang="he-IL" sz="1100" b="1" i="0" u="none" strike="noStrike" dirty="0" err="1">
                          <a:solidFill>
                            <a:srgbClr val="000000"/>
                          </a:solidFill>
                          <a:effectLst/>
                          <a:latin typeface="Calibri" panose="020F0502020204030204" pitchFamily="34" charset="0"/>
                          <a:cs typeface="Calibri" panose="020F0502020204030204" pitchFamily="34" charset="0"/>
                        </a:rPr>
                        <a:t>וכו</a:t>
                      </a:r>
                      <a:r>
                        <a:rPr lang="he-IL" sz="1100" b="1" i="0" u="none" strike="noStrike" dirty="0">
                          <a:solidFill>
                            <a:srgbClr val="000000"/>
                          </a:solidFill>
                          <a:effectLst/>
                          <a:latin typeface="Calibri" panose="020F0502020204030204" pitchFamily="34" charset="0"/>
                          <a:cs typeface="Calibri" panose="020F0502020204030204" pitchFamily="34" charset="0"/>
                        </a:rPr>
                        <a:t>. בשלב זה יש צורך בסטנדרטיזציה מתועדת של התהליכים והביצוע. ניתן  להשתמש במתודולוגיות הבאות: </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*הערכת תהליכים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*חוברות הדרכה מפורטות/קורסים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*ניתוח מפורט של החשבונות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tc>
                  <a:txBody>
                    <a:bodyPr/>
                    <a:lstStyle/>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יש לך לפחות הערכה עצמאית אחת שמתקפת את המסקנות שלך</a:t>
                      </a:r>
                      <a:endParaRPr lang="he-IL" sz="1100" b="1" dirty="0">
                        <a:effectLst/>
                        <a:latin typeface="Calibri" panose="020F0502020204030204" pitchFamily="34" charset="0"/>
                        <a:cs typeface="Calibri" panose="020F0502020204030204" pitchFamily="34" charset="0"/>
                      </a:endParaRPr>
                    </a:p>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הממצאים בשלב זה מאפשרים לארגון להסביר מדוע וכיצד הרעיון שלהם מוביל להשפעה הנראית בשטח. הערכה עצמאית מתקפת את ההשפעה. </a:t>
                      </a:r>
                      <a:br>
                        <a:rPr lang="he-IL" sz="1100" b="1" i="0" u="none" strike="noStrike" dirty="0">
                          <a:solidFill>
                            <a:srgbClr val="000000"/>
                          </a:solidFill>
                          <a:effectLst/>
                          <a:latin typeface="Calibri" panose="020F0502020204030204" pitchFamily="34" charset="0"/>
                          <a:cs typeface="Calibri" panose="020F0502020204030204" pitchFamily="34" charset="0"/>
                        </a:rPr>
                      </a:br>
                      <a:r>
                        <a:rPr lang="he-IL" sz="1100" b="1" i="0" u="none" strike="noStrike" dirty="0">
                          <a:solidFill>
                            <a:srgbClr val="000000"/>
                          </a:solidFill>
                          <a:effectLst/>
                          <a:latin typeface="Calibri" panose="020F0502020204030204" pitchFamily="34" charset="0"/>
                          <a:cs typeface="Calibri" panose="020F0502020204030204" pitchFamily="34" charset="0"/>
                        </a:rPr>
                        <a:t>בנוסף, נראה כי המיזם יוצר את השינוי בעלות סבירה, ולכן ניתן לשכפל אותו במקומות נוספים. </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tc>
                  <a:txBody>
                    <a:bodyPr/>
                    <a:lstStyle/>
                    <a:p>
                      <a:pPr marL="177800" algn="r" rtl="1" fontAlgn="t">
                        <a:spcBef>
                          <a:spcPts val="0"/>
                        </a:spcBef>
                        <a:spcAft>
                          <a:spcPts val="0"/>
                        </a:spcAft>
                      </a:pPr>
                      <a:r>
                        <a:rPr lang="he-IL" sz="1100" b="1" dirty="0" smtClean="0">
                          <a:effectLst/>
                          <a:latin typeface="Calibri" panose="020F0502020204030204" pitchFamily="34" charset="0"/>
                          <a:cs typeface="Calibri" panose="020F0502020204030204" pitchFamily="34" charset="0"/>
                        </a:rPr>
                        <a:t>4</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3614279437"/>
                  </a:ext>
                </a:extLst>
              </a:tr>
              <a:tr h="997386">
                <a:tc>
                  <a:txBody>
                    <a:bodyPr/>
                    <a:lstStyle/>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*ניתוח תרחישים עתידיים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*מספר הערכות מהשכפולים של המיזם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*הערכת נאמנות(</a:t>
                      </a:r>
                      <a:r>
                        <a:rPr lang="en-US" sz="1100" b="1" i="0" u="none" strike="noStrike" dirty="0">
                          <a:solidFill>
                            <a:srgbClr val="000000"/>
                          </a:solidFill>
                          <a:effectLst/>
                          <a:latin typeface="Calibri" panose="020F0502020204030204" pitchFamily="34" charset="0"/>
                          <a:cs typeface="Calibri" panose="020F0502020204030204" pitchFamily="34" charset="0"/>
                        </a:rPr>
                        <a:t>evaluation fidelity)</a:t>
                      </a:r>
                      <a:endParaRPr lang="en-US"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en-US" sz="1100" b="1" i="0" u="none" strike="noStrike" dirty="0">
                          <a:solidFill>
                            <a:srgbClr val="000000"/>
                          </a:solidFill>
                          <a:effectLst/>
                          <a:latin typeface="Calibri" panose="020F0502020204030204" pitchFamily="34" charset="0"/>
                          <a:cs typeface="Calibri" panose="020F0502020204030204" pitchFamily="34" charset="0"/>
                        </a:rPr>
                        <a:t>*</a:t>
                      </a:r>
                      <a:r>
                        <a:rPr lang="he-IL" sz="1100" b="1" i="0" u="none" strike="noStrike" dirty="0">
                          <a:solidFill>
                            <a:srgbClr val="000000"/>
                          </a:solidFill>
                          <a:effectLst/>
                          <a:latin typeface="Calibri" panose="020F0502020204030204" pitchFamily="34" charset="0"/>
                          <a:cs typeface="Calibri" panose="020F0502020204030204" pitchFamily="34" charset="0"/>
                        </a:rPr>
                        <a:t>הערכה כלכלית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indent="-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יש לך הדרכות, מערכות ונהלים שתומכים בשכפול עקבי של היוזמה ושל התוצאות החיוביות שלה</a:t>
                      </a:r>
                      <a:endParaRPr lang="he-IL" sz="1100" b="1" dirty="0">
                        <a:effectLst/>
                        <a:latin typeface="Calibri" panose="020F0502020204030204" pitchFamily="34" charset="0"/>
                        <a:cs typeface="Calibri" panose="020F0502020204030204" pitchFamily="34" charset="0"/>
                      </a:endParaRPr>
                    </a:p>
                    <a:p>
                      <a:pPr indent="4572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צריך להראות כי המיזם יכול לפעול במקום אחר, ע"י אנשים אחרים ולעבור "</a:t>
                      </a:r>
                      <a:r>
                        <a:rPr lang="he-IL" sz="1100" b="1" i="0" u="none" strike="noStrike" dirty="0" err="1">
                          <a:solidFill>
                            <a:srgbClr val="000000"/>
                          </a:solidFill>
                          <a:effectLst/>
                          <a:latin typeface="Calibri" panose="020F0502020204030204" pitchFamily="34" charset="0"/>
                          <a:cs typeface="Calibri" panose="020F0502020204030204" pitchFamily="34" charset="0"/>
                        </a:rPr>
                        <a:t>סקיילינג</a:t>
                      </a:r>
                      <a:r>
                        <a:rPr lang="he-IL" sz="1100" b="1" i="0" u="none" strike="noStrike" dirty="0">
                          <a:solidFill>
                            <a:srgbClr val="000000"/>
                          </a:solidFill>
                          <a:effectLst/>
                          <a:latin typeface="Calibri" panose="020F0502020204030204" pitchFamily="34" charset="0"/>
                          <a:cs typeface="Calibri" panose="020F0502020204030204" pitchFamily="34" charset="0"/>
                        </a:rPr>
                        <a:t>", תוך שהוא ממשיך להיות בר השפעה על המצב בשטח ושהוא עדיין מעשי מבחינה כלכלית.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marL="177800" algn="r" rtl="1" fontAlgn="t">
                        <a:spcBef>
                          <a:spcPts val="0"/>
                        </a:spcBef>
                        <a:spcAft>
                          <a:spcPts val="0"/>
                        </a:spcAft>
                      </a:pPr>
                      <a:r>
                        <a:rPr lang="he-IL" sz="1100" b="1" dirty="0" smtClean="0">
                          <a:effectLst/>
                          <a:latin typeface="Calibri" panose="020F0502020204030204" pitchFamily="34" charset="0"/>
                          <a:cs typeface="Calibri" panose="020F0502020204030204" pitchFamily="34" charset="0"/>
                        </a:rPr>
                        <a:t>5</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9432172"/>
                  </a:ext>
                </a:extLst>
              </a:tr>
            </a:tbl>
          </a:graphicData>
        </a:graphic>
      </p:graphicFrame>
      <p:sp>
        <p:nvSpPr>
          <p:cNvPr id="6" name="Rectangle 1"/>
          <p:cNvSpPr>
            <a:spLocks noChangeArrowheads="1"/>
          </p:cNvSpPr>
          <p:nvPr/>
        </p:nvSpPr>
        <p:spPr bwMode="auto">
          <a:xfrm>
            <a:off x="48688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87526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Freeform 108">
            <a:extLst>
              <a:ext uri="{FF2B5EF4-FFF2-40B4-BE49-F238E27FC236}">
                <a16:creationId xmlns:a16="http://schemas.microsoft.com/office/drawing/2014/main" id="{6B9B6629-FD95-4636-AAD2-D6F75B979D29}"/>
              </a:ext>
            </a:extLst>
          </p:cNvPr>
          <p:cNvSpPr/>
          <p:nvPr/>
        </p:nvSpPr>
        <p:spPr>
          <a:xfrm>
            <a:off x="9167809" y="4284313"/>
            <a:ext cx="376279" cy="41579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Oval 50">
            <a:extLst>
              <a:ext uri="{FF2B5EF4-FFF2-40B4-BE49-F238E27FC236}">
                <a16:creationId xmlns:a16="http://schemas.microsoft.com/office/drawing/2014/main" id="{A49C16F1-AFC7-4D25-9B6C-60C4E92FB7EF}"/>
              </a:ext>
            </a:extLst>
          </p:cNvPr>
          <p:cNvSpPr>
            <a:spLocks noChangeAspect="1"/>
          </p:cNvSpPr>
          <p:nvPr/>
        </p:nvSpPr>
        <p:spPr>
          <a:xfrm>
            <a:off x="9722834" y="4304638"/>
            <a:ext cx="351714" cy="39723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Block Arc 11">
            <a:extLst>
              <a:ext uri="{FF2B5EF4-FFF2-40B4-BE49-F238E27FC236}">
                <a16:creationId xmlns:a16="http://schemas.microsoft.com/office/drawing/2014/main" id="{FBE009EA-AC08-40F4-8AD9-4F2FBB23D744}"/>
              </a:ext>
            </a:extLst>
          </p:cNvPr>
          <p:cNvSpPr/>
          <p:nvPr/>
        </p:nvSpPr>
        <p:spPr>
          <a:xfrm rot="10800000">
            <a:off x="6519201" y="5006625"/>
            <a:ext cx="240006" cy="39052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1" name="Rounded Rectangle 51">
            <a:extLst>
              <a:ext uri="{FF2B5EF4-FFF2-40B4-BE49-F238E27FC236}">
                <a16:creationId xmlns:a16="http://schemas.microsoft.com/office/drawing/2014/main" id="{A2662F8D-346E-4FDA-99F1-03F7C1F39B3D}"/>
              </a:ext>
            </a:extLst>
          </p:cNvPr>
          <p:cNvSpPr/>
          <p:nvPr/>
        </p:nvSpPr>
        <p:spPr>
          <a:xfrm rot="16200000" flipH="1">
            <a:off x="4582321" y="5010684"/>
            <a:ext cx="406052" cy="38240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4" name="Rounded Rectangle 20">
            <a:extLst>
              <a:ext uri="{FF2B5EF4-FFF2-40B4-BE49-F238E27FC236}">
                <a16:creationId xmlns:a16="http://schemas.microsoft.com/office/drawing/2014/main" id="{525A85F9-DE48-46C1-AF88-C9E47546E221}"/>
              </a:ext>
            </a:extLst>
          </p:cNvPr>
          <p:cNvSpPr>
            <a:spLocks noChangeAspect="1"/>
          </p:cNvSpPr>
          <p:nvPr/>
        </p:nvSpPr>
        <p:spPr>
          <a:xfrm rot="2160000">
            <a:off x="7201154" y="4304637"/>
            <a:ext cx="368160" cy="39723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ounded Rectangle 2">
            <a:extLst>
              <a:ext uri="{FF2B5EF4-FFF2-40B4-BE49-F238E27FC236}">
                <a16:creationId xmlns:a16="http://schemas.microsoft.com/office/drawing/2014/main" id="{4D5BF195-95BB-4886-872D-F53F6BC9580C}"/>
              </a:ext>
            </a:extLst>
          </p:cNvPr>
          <p:cNvSpPr/>
          <p:nvPr/>
        </p:nvSpPr>
        <p:spPr>
          <a:xfrm>
            <a:off x="1463666" y="5007220"/>
            <a:ext cx="389332" cy="389332"/>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Rounded Rectangle 8">
            <a:extLst>
              <a:ext uri="{FF2B5EF4-FFF2-40B4-BE49-F238E27FC236}">
                <a16:creationId xmlns:a16="http://schemas.microsoft.com/office/drawing/2014/main" id="{8BDCDE01-714F-4D8B-B1FC-1509976EF3DF}"/>
              </a:ext>
            </a:extLst>
          </p:cNvPr>
          <p:cNvSpPr/>
          <p:nvPr/>
        </p:nvSpPr>
        <p:spPr>
          <a:xfrm>
            <a:off x="828600" y="5007220"/>
            <a:ext cx="389375" cy="3893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8" name="Rounded Rectangle 2">
            <a:extLst>
              <a:ext uri="{FF2B5EF4-FFF2-40B4-BE49-F238E27FC236}">
                <a16:creationId xmlns:a16="http://schemas.microsoft.com/office/drawing/2014/main" id="{ACBE9421-7018-4F18-8B9C-BF702578E74C}"/>
              </a:ext>
            </a:extLst>
          </p:cNvPr>
          <p:cNvSpPr/>
          <p:nvPr/>
        </p:nvSpPr>
        <p:spPr>
          <a:xfrm>
            <a:off x="2729266" y="5007220"/>
            <a:ext cx="389332" cy="389332"/>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9" name="Rounded Rectangle 3">
            <a:extLst>
              <a:ext uri="{FF2B5EF4-FFF2-40B4-BE49-F238E27FC236}">
                <a16:creationId xmlns:a16="http://schemas.microsoft.com/office/drawing/2014/main" id="{4A024016-A85B-484C-B5BB-FC966CEFAF05}"/>
              </a:ext>
            </a:extLst>
          </p:cNvPr>
          <p:cNvSpPr>
            <a:spLocks noChangeAspect="1"/>
          </p:cNvSpPr>
          <p:nvPr/>
        </p:nvSpPr>
        <p:spPr>
          <a:xfrm>
            <a:off x="2091966" y="5007220"/>
            <a:ext cx="389332" cy="3893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0" name="Rounded Rectangle 10">
            <a:extLst>
              <a:ext uri="{FF2B5EF4-FFF2-40B4-BE49-F238E27FC236}">
                <a16:creationId xmlns:a16="http://schemas.microsoft.com/office/drawing/2014/main" id="{C9DEC16A-5221-4AB6-8260-9EE034A4F028}"/>
              </a:ext>
            </a:extLst>
          </p:cNvPr>
          <p:cNvSpPr>
            <a:spLocks noChangeAspect="1"/>
          </p:cNvSpPr>
          <p:nvPr/>
        </p:nvSpPr>
        <p:spPr>
          <a:xfrm>
            <a:off x="3378109" y="5003267"/>
            <a:ext cx="390719" cy="3972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Block Arc 6">
            <a:extLst>
              <a:ext uri="{FF2B5EF4-FFF2-40B4-BE49-F238E27FC236}">
                <a16:creationId xmlns:a16="http://schemas.microsoft.com/office/drawing/2014/main" id="{E1C262BD-8CE1-459F-9B8A-C30C4EE00E1B}"/>
              </a:ext>
            </a:extLst>
          </p:cNvPr>
          <p:cNvSpPr/>
          <p:nvPr/>
        </p:nvSpPr>
        <p:spPr>
          <a:xfrm>
            <a:off x="3970030" y="5016946"/>
            <a:ext cx="366276" cy="36988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2" name="Left Arrow 1">
            <a:extLst>
              <a:ext uri="{FF2B5EF4-FFF2-40B4-BE49-F238E27FC236}">
                <a16:creationId xmlns:a16="http://schemas.microsoft.com/office/drawing/2014/main" id="{C23D66E4-27E8-4B6F-BEB3-907CC61C2910}"/>
              </a:ext>
            </a:extLst>
          </p:cNvPr>
          <p:cNvSpPr>
            <a:spLocks noChangeAspect="1"/>
          </p:cNvSpPr>
          <p:nvPr/>
        </p:nvSpPr>
        <p:spPr>
          <a:xfrm>
            <a:off x="5816631" y="5003267"/>
            <a:ext cx="408132" cy="39723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Oval 35">
            <a:extLst>
              <a:ext uri="{FF2B5EF4-FFF2-40B4-BE49-F238E27FC236}">
                <a16:creationId xmlns:a16="http://schemas.microsoft.com/office/drawing/2014/main" id="{AB7BF566-0A60-46BC-9CC1-5C50DFE7B350}"/>
              </a:ext>
            </a:extLst>
          </p:cNvPr>
          <p:cNvSpPr/>
          <p:nvPr/>
        </p:nvSpPr>
        <p:spPr>
          <a:xfrm>
            <a:off x="5269457" y="5000422"/>
            <a:ext cx="319563" cy="402928"/>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Isosceles Triangle 68">
            <a:extLst>
              <a:ext uri="{FF2B5EF4-FFF2-40B4-BE49-F238E27FC236}">
                <a16:creationId xmlns:a16="http://schemas.microsoft.com/office/drawing/2014/main" id="{AB60A373-F23D-4266-A7EC-4F2E0C2CA0AA}"/>
              </a:ext>
            </a:extLst>
          </p:cNvPr>
          <p:cNvSpPr/>
          <p:nvPr/>
        </p:nvSpPr>
        <p:spPr>
          <a:xfrm rot="10800000">
            <a:off x="9219651" y="3408695"/>
            <a:ext cx="171005" cy="53254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Rectangle 9">
            <a:extLst>
              <a:ext uri="{FF2B5EF4-FFF2-40B4-BE49-F238E27FC236}">
                <a16:creationId xmlns:a16="http://schemas.microsoft.com/office/drawing/2014/main" id="{97A3591E-1E0E-4D46-856B-FCC5E0E06B58}"/>
              </a:ext>
            </a:extLst>
          </p:cNvPr>
          <p:cNvSpPr/>
          <p:nvPr/>
        </p:nvSpPr>
        <p:spPr>
          <a:xfrm>
            <a:off x="9656343" y="3470178"/>
            <a:ext cx="410240" cy="40957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Isosceles Triangle 8">
            <a:extLst>
              <a:ext uri="{FF2B5EF4-FFF2-40B4-BE49-F238E27FC236}">
                <a16:creationId xmlns:a16="http://schemas.microsoft.com/office/drawing/2014/main" id="{549F34B9-BAC5-46F5-9513-771BDB5B5651}"/>
              </a:ext>
            </a:extLst>
          </p:cNvPr>
          <p:cNvSpPr/>
          <p:nvPr/>
        </p:nvSpPr>
        <p:spPr>
          <a:xfrm rot="16200000">
            <a:off x="6498004" y="2652573"/>
            <a:ext cx="344135" cy="410299"/>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Donut 8">
            <a:extLst>
              <a:ext uri="{FF2B5EF4-FFF2-40B4-BE49-F238E27FC236}">
                <a16:creationId xmlns:a16="http://schemas.microsoft.com/office/drawing/2014/main" id="{4E5852CD-B14C-408E-82EF-5FB8118A2F7C}"/>
              </a:ext>
            </a:extLst>
          </p:cNvPr>
          <p:cNvSpPr/>
          <p:nvPr/>
        </p:nvSpPr>
        <p:spPr>
          <a:xfrm>
            <a:off x="10461840" y="2632565"/>
            <a:ext cx="376729" cy="450312"/>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8" name="Freeform 18">
            <a:extLst>
              <a:ext uri="{FF2B5EF4-FFF2-40B4-BE49-F238E27FC236}">
                <a16:creationId xmlns:a16="http://schemas.microsoft.com/office/drawing/2014/main" id="{43EEE3D5-2A2A-4CA0-847E-FD94DED9199B}"/>
              </a:ext>
            </a:extLst>
          </p:cNvPr>
          <p:cNvSpPr/>
          <p:nvPr/>
        </p:nvSpPr>
        <p:spPr>
          <a:xfrm>
            <a:off x="10949824" y="3515091"/>
            <a:ext cx="396184" cy="319750"/>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7">
            <a:extLst>
              <a:ext uri="{FF2B5EF4-FFF2-40B4-BE49-F238E27FC236}">
                <a16:creationId xmlns:a16="http://schemas.microsoft.com/office/drawing/2014/main" id="{3066207D-47C5-4B85-ACC1-285D2D272BB1}"/>
              </a:ext>
            </a:extLst>
          </p:cNvPr>
          <p:cNvSpPr/>
          <p:nvPr/>
        </p:nvSpPr>
        <p:spPr>
          <a:xfrm>
            <a:off x="11063979" y="2658398"/>
            <a:ext cx="398648" cy="39864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Freeform 20">
            <a:extLst>
              <a:ext uri="{FF2B5EF4-FFF2-40B4-BE49-F238E27FC236}">
                <a16:creationId xmlns:a16="http://schemas.microsoft.com/office/drawing/2014/main" id="{E688A2AD-5F68-45BA-991B-ACB8C663EEA3}"/>
              </a:ext>
            </a:extLst>
          </p:cNvPr>
          <p:cNvSpPr/>
          <p:nvPr/>
        </p:nvSpPr>
        <p:spPr>
          <a:xfrm>
            <a:off x="7829650" y="4222071"/>
            <a:ext cx="415633" cy="444201"/>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Rounded Rectangle 25">
            <a:extLst>
              <a:ext uri="{FF2B5EF4-FFF2-40B4-BE49-F238E27FC236}">
                <a16:creationId xmlns:a16="http://schemas.microsoft.com/office/drawing/2014/main" id="{94BC15F1-E0A5-4B51-9CB2-C91163FC7494}"/>
              </a:ext>
            </a:extLst>
          </p:cNvPr>
          <p:cNvSpPr/>
          <p:nvPr/>
        </p:nvSpPr>
        <p:spPr>
          <a:xfrm>
            <a:off x="7753802" y="3509501"/>
            <a:ext cx="454803" cy="3332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Block Arc 41">
            <a:extLst>
              <a:ext uri="{FF2B5EF4-FFF2-40B4-BE49-F238E27FC236}">
                <a16:creationId xmlns:a16="http://schemas.microsoft.com/office/drawing/2014/main" id="{42211ADC-BC44-4DB4-912D-54CA0C27BA9D}"/>
              </a:ext>
            </a:extLst>
          </p:cNvPr>
          <p:cNvSpPr/>
          <p:nvPr/>
        </p:nvSpPr>
        <p:spPr>
          <a:xfrm>
            <a:off x="10445531" y="4217566"/>
            <a:ext cx="436474" cy="442003"/>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3" name="Round Same Side Corner Rectangle 11">
            <a:extLst>
              <a:ext uri="{FF2B5EF4-FFF2-40B4-BE49-F238E27FC236}">
                <a16:creationId xmlns:a16="http://schemas.microsoft.com/office/drawing/2014/main" id="{66BB31FA-7BB7-4EDF-B1C4-4500A8E6A186}"/>
              </a:ext>
            </a:extLst>
          </p:cNvPr>
          <p:cNvSpPr/>
          <p:nvPr/>
        </p:nvSpPr>
        <p:spPr>
          <a:xfrm rot="9900000">
            <a:off x="11030382" y="1009585"/>
            <a:ext cx="449291" cy="3815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Donut 39">
            <a:extLst>
              <a:ext uri="{FF2B5EF4-FFF2-40B4-BE49-F238E27FC236}">
                <a16:creationId xmlns:a16="http://schemas.microsoft.com/office/drawing/2014/main" id="{0566CEB8-BA33-4D36-960B-E0652B60ED60}"/>
              </a:ext>
            </a:extLst>
          </p:cNvPr>
          <p:cNvSpPr/>
          <p:nvPr/>
        </p:nvSpPr>
        <p:spPr>
          <a:xfrm>
            <a:off x="6410445" y="3451997"/>
            <a:ext cx="445936" cy="4459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5" name="Freeform 25">
            <a:extLst>
              <a:ext uri="{FF2B5EF4-FFF2-40B4-BE49-F238E27FC236}">
                <a16:creationId xmlns:a16="http://schemas.microsoft.com/office/drawing/2014/main" id="{33DB8C83-C921-46EC-8243-7EF940EE62EF}"/>
              </a:ext>
            </a:extLst>
          </p:cNvPr>
          <p:cNvSpPr/>
          <p:nvPr/>
        </p:nvSpPr>
        <p:spPr>
          <a:xfrm>
            <a:off x="9912667" y="2657404"/>
            <a:ext cx="323763" cy="400636"/>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6" name="Rectangle 36">
            <a:extLst>
              <a:ext uri="{FF2B5EF4-FFF2-40B4-BE49-F238E27FC236}">
                <a16:creationId xmlns:a16="http://schemas.microsoft.com/office/drawing/2014/main" id="{D689ECE7-CB66-41D3-A69E-ABACC7C7ED5E}"/>
              </a:ext>
            </a:extLst>
          </p:cNvPr>
          <p:cNvSpPr/>
          <p:nvPr/>
        </p:nvSpPr>
        <p:spPr>
          <a:xfrm>
            <a:off x="6449500" y="4241503"/>
            <a:ext cx="454149" cy="37963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Rounded Rectangle 27">
            <a:extLst>
              <a:ext uri="{FF2B5EF4-FFF2-40B4-BE49-F238E27FC236}">
                <a16:creationId xmlns:a16="http://schemas.microsoft.com/office/drawing/2014/main" id="{7A6AED14-F42F-457D-8C27-1BD5AD61F977}"/>
              </a:ext>
            </a:extLst>
          </p:cNvPr>
          <p:cNvSpPr/>
          <p:nvPr/>
        </p:nvSpPr>
        <p:spPr>
          <a:xfrm>
            <a:off x="9564073" y="957943"/>
            <a:ext cx="469009" cy="36026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Rounded Rectangle 7">
            <a:extLst>
              <a:ext uri="{FF2B5EF4-FFF2-40B4-BE49-F238E27FC236}">
                <a16:creationId xmlns:a16="http://schemas.microsoft.com/office/drawing/2014/main" id="{44D65CF4-1B55-4510-B5AB-D53D75B57B47}"/>
              </a:ext>
            </a:extLst>
          </p:cNvPr>
          <p:cNvSpPr/>
          <p:nvPr/>
        </p:nvSpPr>
        <p:spPr>
          <a:xfrm>
            <a:off x="10293314" y="957943"/>
            <a:ext cx="476836" cy="41150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Chord 15">
            <a:extLst>
              <a:ext uri="{FF2B5EF4-FFF2-40B4-BE49-F238E27FC236}">
                <a16:creationId xmlns:a16="http://schemas.microsoft.com/office/drawing/2014/main" id="{F58A236A-2DE5-43D2-B2AD-B1BB411AFA4E}"/>
              </a:ext>
            </a:extLst>
          </p:cNvPr>
          <p:cNvSpPr/>
          <p:nvPr/>
        </p:nvSpPr>
        <p:spPr>
          <a:xfrm>
            <a:off x="11102480" y="1780479"/>
            <a:ext cx="219723" cy="479055"/>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Rectangle 16">
            <a:extLst>
              <a:ext uri="{FF2B5EF4-FFF2-40B4-BE49-F238E27FC236}">
                <a16:creationId xmlns:a16="http://schemas.microsoft.com/office/drawing/2014/main" id="{E07F6A3F-9B6E-4984-A577-B647F419BC3A}"/>
              </a:ext>
            </a:extLst>
          </p:cNvPr>
          <p:cNvSpPr/>
          <p:nvPr/>
        </p:nvSpPr>
        <p:spPr>
          <a:xfrm>
            <a:off x="7104326" y="5045195"/>
            <a:ext cx="476836" cy="31338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Rounded Rectangle 6">
            <a:extLst>
              <a:ext uri="{FF2B5EF4-FFF2-40B4-BE49-F238E27FC236}">
                <a16:creationId xmlns:a16="http://schemas.microsoft.com/office/drawing/2014/main" id="{331708E1-4E99-442A-A643-DACEC83B76F7}"/>
              </a:ext>
            </a:extLst>
          </p:cNvPr>
          <p:cNvSpPr/>
          <p:nvPr/>
        </p:nvSpPr>
        <p:spPr>
          <a:xfrm>
            <a:off x="7100631" y="2742700"/>
            <a:ext cx="477599" cy="230043"/>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ounded Rectangle 6">
            <a:extLst>
              <a:ext uri="{FF2B5EF4-FFF2-40B4-BE49-F238E27FC236}">
                <a16:creationId xmlns:a16="http://schemas.microsoft.com/office/drawing/2014/main" id="{5ABC4E91-F35C-4044-9138-53B85EFD2760}"/>
              </a:ext>
            </a:extLst>
          </p:cNvPr>
          <p:cNvSpPr/>
          <p:nvPr/>
        </p:nvSpPr>
        <p:spPr>
          <a:xfrm>
            <a:off x="7803640" y="2742700"/>
            <a:ext cx="477599" cy="230043"/>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6">
            <a:extLst>
              <a:ext uri="{FF2B5EF4-FFF2-40B4-BE49-F238E27FC236}">
                <a16:creationId xmlns:a16="http://schemas.microsoft.com/office/drawing/2014/main" id="{3E20080B-B5E5-4CF4-BC43-5D9AA20F9E48}"/>
              </a:ext>
            </a:extLst>
          </p:cNvPr>
          <p:cNvSpPr/>
          <p:nvPr/>
        </p:nvSpPr>
        <p:spPr>
          <a:xfrm>
            <a:off x="8506649" y="2742700"/>
            <a:ext cx="477599" cy="230043"/>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ounded Rectangle 6">
            <a:extLst>
              <a:ext uri="{FF2B5EF4-FFF2-40B4-BE49-F238E27FC236}">
                <a16:creationId xmlns:a16="http://schemas.microsoft.com/office/drawing/2014/main" id="{9B4136F3-0C9A-423E-A20B-9356228A265F}"/>
              </a:ext>
            </a:extLst>
          </p:cNvPr>
          <p:cNvSpPr/>
          <p:nvPr/>
        </p:nvSpPr>
        <p:spPr>
          <a:xfrm>
            <a:off x="9209658" y="2742700"/>
            <a:ext cx="477599" cy="230043"/>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Teardrop 6">
            <a:extLst>
              <a:ext uri="{FF2B5EF4-FFF2-40B4-BE49-F238E27FC236}">
                <a16:creationId xmlns:a16="http://schemas.microsoft.com/office/drawing/2014/main" id="{2056127A-E4E2-458C-8425-5858DC342008}"/>
              </a:ext>
            </a:extLst>
          </p:cNvPr>
          <p:cNvSpPr/>
          <p:nvPr/>
        </p:nvSpPr>
        <p:spPr>
          <a:xfrm rot="8100000">
            <a:off x="8491666" y="4265392"/>
            <a:ext cx="323467" cy="323468"/>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Donut 24">
            <a:extLst>
              <a:ext uri="{FF2B5EF4-FFF2-40B4-BE49-F238E27FC236}">
                <a16:creationId xmlns:a16="http://schemas.microsoft.com/office/drawing/2014/main" id="{FCB7D401-728A-4E1C-862F-3105F069A3FE}"/>
              </a:ext>
            </a:extLst>
          </p:cNvPr>
          <p:cNvSpPr/>
          <p:nvPr/>
        </p:nvSpPr>
        <p:spPr>
          <a:xfrm>
            <a:off x="7593827" y="1759177"/>
            <a:ext cx="478457" cy="48235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7" name="Chord 38">
            <a:extLst>
              <a:ext uri="{FF2B5EF4-FFF2-40B4-BE49-F238E27FC236}">
                <a16:creationId xmlns:a16="http://schemas.microsoft.com/office/drawing/2014/main" id="{CA708E73-C686-4734-BBE0-D69EA8873627}"/>
              </a:ext>
            </a:extLst>
          </p:cNvPr>
          <p:cNvSpPr/>
          <p:nvPr/>
        </p:nvSpPr>
        <p:spPr>
          <a:xfrm>
            <a:off x="8337531" y="1758770"/>
            <a:ext cx="375731" cy="483167"/>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Heart 38">
            <a:extLst>
              <a:ext uri="{FF2B5EF4-FFF2-40B4-BE49-F238E27FC236}">
                <a16:creationId xmlns:a16="http://schemas.microsoft.com/office/drawing/2014/main" id="{2F6A0A3C-0AD9-442E-8802-035AA7636325}"/>
              </a:ext>
            </a:extLst>
          </p:cNvPr>
          <p:cNvSpPr/>
          <p:nvPr/>
        </p:nvSpPr>
        <p:spPr>
          <a:xfrm>
            <a:off x="8882127" y="957943"/>
            <a:ext cx="421714" cy="421714"/>
          </a:xfrm>
          <a:prstGeom prst="hear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Round Same Side Corner Rectangle 19">
            <a:extLst>
              <a:ext uri="{FF2B5EF4-FFF2-40B4-BE49-F238E27FC236}">
                <a16:creationId xmlns:a16="http://schemas.microsoft.com/office/drawing/2014/main" id="{BE871F5A-4589-47EA-909F-816F8E8E7FE8}"/>
              </a:ext>
            </a:extLst>
          </p:cNvPr>
          <p:cNvSpPr/>
          <p:nvPr/>
        </p:nvSpPr>
        <p:spPr>
          <a:xfrm>
            <a:off x="11102480" y="4241503"/>
            <a:ext cx="318997" cy="394130"/>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Rectangle 23">
            <a:extLst>
              <a:ext uri="{FF2B5EF4-FFF2-40B4-BE49-F238E27FC236}">
                <a16:creationId xmlns:a16="http://schemas.microsoft.com/office/drawing/2014/main" id="{A0F80E32-7C0F-44F4-8435-83A93A0E0EFA}"/>
              </a:ext>
            </a:extLst>
          </p:cNvPr>
          <p:cNvSpPr/>
          <p:nvPr/>
        </p:nvSpPr>
        <p:spPr>
          <a:xfrm>
            <a:off x="7830566" y="5047358"/>
            <a:ext cx="525406" cy="30905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31">
            <a:extLst>
              <a:ext uri="{FF2B5EF4-FFF2-40B4-BE49-F238E27FC236}">
                <a16:creationId xmlns:a16="http://schemas.microsoft.com/office/drawing/2014/main" id="{ED22CB68-D164-4780-BB75-AD1B88A48969}"/>
              </a:ext>
            </a:extLst>
          </p:cNvPr>
          <p:cNvSpPr/>
          <p:nvPr/>
        </p:nvSpPr>
        <p:spPr>
          <a:xfrm>
            <a:off x="11257354" y="5004596"/>
            <a:ext cx="390900" cy="39458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Rectangle 23">
            <a:extLst>
              <a:ext uri="{FF2B5EF4-FFF2-40B4-BE49-F238E27FC236}">
                <a16:creationId xmlns:a16="http://schemas.microsoft.com/office/drawing/2014/main" id="{D0A8FF34-B95C-45A7-86D4-C8A10147A7EB}"/>
              </a:ext>
            </a:extLst>
          </p:cNvPr>
          <p:cNvSpPr/>
          <p:nvPr/>
        </p:nvSpPr>
        <p:spPr>
          <a:xfrm>
            <a:off x="9163907" y="5029143"/>
            <a:ext cx="536083" cy="345485"/>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Oval 31">
            <a:extLst>
              <a:ext uri="{FF2B5EF4-FFF2-40B4-BE49-F238E27FC236}">
                <a16:creationId xmlns:a16="http://schemas.microsoft.com/office/drawing/2014/main" id="{7524AB73-3E04-44FC-BC5D-E3AAC44B1DAB}"/>
              </a:ext>
            </a:extLst>
          </p:cNvPr>
          <p:cNvSpPr/>
          <p:nvPr/>
        </p:nvSpPr>
        <p:spPr>
          <a:xfrm>
            <a:off x="9920465" y="4980257"/>
            <a:ext cx="449296" cy="443260"/>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Teardrop 17">
            <a:extLst>
              <a:ext uri="{FF2B5EF4-FFF2-40B4-BE49-F238E27FC236}">
                <a16:creationId xmlns:a16="http://schemas.microsoft.com/office/drawing/2014/main" id="{7DB46C41-5926-452F-9B62-75D83ED4E6F9}"/>
              </a:ext>
            </a:extLst>
          </p:cNvPr>
          <p:cNvSpPr/>
          <p:nvPr/>
        </p:nvSpPr>
        <p:spPr>
          <a:xfrm rot="18900000">
            <a:off x="8576447" y="5015510"/>
            <a:ext cx="366985" cy="37275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Rectangle 23">
            <a:extLst>
              <a:ext uri="{FF2B5EF4-FFF2-40B4-BE49-F238E27FC236}">
                <a16:creationId xmlns:a16="http://schemas.microsoft.com/office/drawing/2014/main" id="{8BBFAA7E-B4F0-4583-B5B9-EE944101B96F}"/>
              </a:ext>
            </a:extLst>
          </p:cNvPr>
          <p:cNvSpPr/>
          <p:nvPr/>
        </p:nvSpPr>
        <p:spPr>
          <a:xfrm>
            <a:off x="10590236" y="4977244"/>
            <a:ext cx="446643" cy="449285"/>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Round Same Side Corner Rectangle 8">
            <a:extLst>
              <a:ext uri="{FF2B5EF4-FFF2-40B4-BE49-F238E27FC236}">
                <a16:creationId xmlns:a16="http://schemas.microsoft.com/office/drawing/2014/main" id="{EE88678E-980F-4EAC-A2E4-A93F7BF5880C}"/>
              </a:ext>
            </a:extLst>
          </p:cNvPr>
          <p:cNvSpPr/>
          <p:nvPr/>
        </p:nvSpPr>
        <p:spPr>
          <a:xfrm>
            <a:off x="6572714" y="957943"/>
            <a:ext cx="194713" cy="5128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Round Same Side Corner Rectangle 20">
            <a:extLst>
              <a:ext uri="{FF2B5EF4-FFF2-40B4-BE49-F238E27FC236}">
                <a16:creationId xmlns:a16="http://schemas.microsoft.com/office/drawing/2014/main" id="{AA94E3D8-1C4C-44C3-A11C-E5E3156D0159}"/>
              </a:ext>
            </a:extLst>
          </p:cNvPr>
          <p:cNvSpPr/>
          <p:nvPr/>
        </p:nvSpPr>
        <p:spPr>
          <a:xfrm rot="10800000">
            <a:off x="7027659" y="957943"/>
            <a:ext cx="242624" cy="51756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Donut 87">
            <a:extLst>
              <a:ext uri="{FF2B5EF4-FFF2-40B4-BE49-F238E27FC236}">
                <a16:creationId xmlns:a16="http://schemas.microsoft.com/office/drawing/2014/main" id="{D7A71E1B-6837-4B32-BBC6-E70F72DF2482}"/>
              </a:ext>
            </a:extLst>
          </p:cNvPr>
          <p:cNvSpPr/>
          <p:nvPr/>
        </p:nvSpPr>
        <p:spPr>
          <a:xfrm>
            <a:off x="7530515" y="957943"/>
            <a:ext cx="393345" cy="40423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9" name="Donut 90">
            <a:extLst>
              <a:ext uri="{FF2B5EF4-FFF2-40B4-BE49-F238E27FC236}">
                <a16:creationId xmlns:a16="http://schemas.microsoft.com/office/drawing/2014/main" id="{8572D7D5-CEC7-4171-940F-9731F0AA5513}"/>
              </a:ext>
            </a:extLst>
          </p:cNvPr>
          <p:cNvSpPr/>
          <p:nvPr/>
        </p:nvSpPr>
        <p:spPr>
          <a:xfrm>
            <a:off x="8209651" y="957943"/>
            <a:ext cx="412243" cy="421313"/>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0" name="Oval 6">
            <a:extLst>
              <a:ext uri="{FF2B5EF4-FFF2-40B4-BE49-F238E27FC236}">
                <a16:creationId xmlns:a16="http://schemas.microsoft.com/office/drawing/2014/main" id="{DE61D462-25F0-4236-91E5-F43AF6D9FC26}"/>
              </a:ext>
            </a:extLst>
          </p:cNvPr>
          <p:cNvSpPr/>
          <p:nvPr/>
        </p:nvSpPr>
        <p:spPr>
          <a:xfrm>
            <a:off x="8978509" y="1805626"/>
            <a:ext cx="393577" cy="389454"/>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Block Arc 25">
            <a:extLst>
              <a:ext uri="{FF2B5EF4-FFF2-40B4-BE49-F238E27FC236}">
                <a16:creationId xmlns:a16="http://schemas.microsoft.com/office/drawing/2014/main" id="{ED1C6D79-58C4-47E5-974C-8866481D8CD4}"/>
              </a:ext>
            </a:extLst>
          </p:cNvPr>
          <p:cNvSpPr/>
          <p:nvPr/>
        </p:nvSpPr>
        <p:spPr>
          <a:xfrm>
            <a:off x="7057802" y="1804757"/>
            <a:ext cx="270778" cy="39119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2" name="Block Arc 31">
            <a:extLst>
              <a:ext uri="{FF2B5EF4-FFF2-40B4-BE49-F238E27FC236}">
                <a16:creationId xmlns:a16="http://schemas.microsoft.com/office/drawing/2014/main" id="{CC6DDEA7-DBE3-4258-8DC8-6DDEF5F1BD2D}"/>
              </a:ext>
            </a:extLst>
          </p:cNvPr>
          <p:cNvSpPr/>
          <p:nvPr/>
        </p:nvSpPr>
        <p:spPr>
          <a:xfrm>
            <a:off x="9637333" y="1804757"/>
            <a:ext cx="353285" cy="39119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3" name="Freeform 53">
            <a:extLst>
              <a:ext uri="{FF2B5EF4-FFF2-40B4-BE49-F238E27FC236}">
                <a16:creationId xmlns:a16="http://schemas.microsoft.com/office/drawing/2014/main" id="{B926ECA5-B63B-4795-B09D-056F47438E49}"/>
              </a:ext>
            </a:extLst>
          </p:cNvPr>
          <p:cNvSpPr/>
          <p:nvPr/>
        </p:nvSpPr>
        <p:spPr>
          <a:xfrm>
            <a:off x="8431892" y="3476968"/>
            <a:ext cx="387149" cy="396946"/>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Freeform 55">
            <a:extLst>
              <a:ext uri="{FF2B5EF4-FFF2-40B4-BE49-F238E27FC236}">
                <a16:creationId xmlns:a16="http://schemas.microsoft.com/office/drawing/2014/main" id="{D86B0FDF-3F59-4127-B000-29C3D90A15A0}"/>
              </a:ext>
            </a:extLst>
          </p:cNvPr>
          <p:cNvSpPr/>
          <p:nvPr/>
        </p:nvSpPr>
        <p:spPr>
          <a:xfrm>
            <a:off x="6547586" y="1700226"/>
            <a:ext cx="244968" cy="60025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Round Same Side Corner Rectangle 36">
            <a:extLst>
              <a:ext uri="{FF2B5EF4-FFF2-40B4-BE49-F238E27FC236}">
                <a16:creationId xmlns:a16="http://schemas.microsoft.com/office/drawing/2014/main" id="{5A4F235B-744D-46A1-96D9-2282F368C2F1}"/>
              </a:ext>
            </a:extLst>
          </p:cNvPr>
          <p:cNvSpPr/>
          <p:nvPr/>
        </p:nvSpPr>
        <p:spPr>
          <a:xfrm>
            <a:off x="10255866" y="1822916"/>
            <a:ext cx="448857" cy="35487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Oval 21">
            <a:extLst>
              <a:ext uri="{FF2B5EF4-FFF2-40B4-BE49-F238E27FC236}">
                <a16:creationId xmlns:a16="http://schemas.microsoft.com/office/drawing/2014/main" id="{8772FC32-59BB-4A25-83A8-FEB6D25169B9}"/>
              </a:ext>
            </a:extLst>
          </p:cNvPr>
          <p:cNvSpPr>
            <a:spLocks noChangeAspect="1"/>
          </p:cNvSpPr>
          <p:nvPr/>
        </p:nvSpPr>
        <p:spPr>
          <a:xfrm>
            <a:off x="7160980" y="3473564"/>
            <a:ext cx="369535" cy="37262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Oval 32">
            <a:extLst>
              <a:ext uri="{FF2B5EF4-FFF2-40B4-BE49-F238E27FC236}">
                <a16:creationId xmlns:a16="http://schemas.microsoft.com/office/drawing/2014/main" id="{5BFC3E40-A4C1-483E-B373-3C536ADD18D9}"/>
              </a:ext>
            </a:extLst>
          </p:cNvPr>
          <p:cNvSpPr/>
          <p:nvPr/>
        </p:nvSpPr>
        <p:spPr>
          <a:xfrm>
            <a:off x="10332270" y="3463314"/>
            <a:ext cx="351866" cy="423302"/>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Diamond 5">
            <a:extLst>
              <a:ext uri="{FF2B5EF4-FFF2-40B4-BE49-F238E27FC236}">
                <a16:creationId xmlns:a16="http://schemas.microsoft.com/office/drawing/2014/main" id="{2C38CD5E-E808-4DC4-91D9-7B143919D018}"/>
              </a:ext>
            </a:extLst>
          </p:cNvPr>
          <p:cNvSpPr/>
          <p:nvPr/>
        </p:nvSpPr>
        <p:spPr>
          <a:xfrm>
            <a:off x="2107023" y="957943"/>
            <a:ext cx="394222" cy="395387"/>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0" name="Isosceles Triangle 51">
            <a:extLst>
              <a:ext uri="{FF2B5EF4-FFF2-40B4-BE49-F238E27FC236}">
                <a16:creationId xmlns:a16="http://schemas.microsoft.com/office/drawing/2014/main" id="{1EBB25DD-320B-47A5-8A60-588940851054}"/>
              </a:ext>
            </a:extLst>
          </p:cNvPr>
          <p:cNvSpPr/>
          <p:nvPr/>
        </p:nvSpPr>
        <p:spPr>
          <a:xfrm>
            <a:off x="1474975" y="957943"/>
            <a:ext cx="394221" cy="2890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1" name="Isosceles Triangle 57">
            <a:extLst>
              <a:ext uri="{FF2B5EF4-FFF2-40B4-BE49-F238E27FC236}">
                <a16:creationId xmlns:a16="http://schemas.microsoft.com/office/drawing/2014/main" id="{F0F494C7-B6C6-410D-8BD9-464CD25D60E3}"/>
              </a:ext>
            </a:extLst>
          </p:cNvPr>
          <p:cNvSpPr/>
          <p:nvPr/>
        </p:nvSpPr>
        <p:spPr>
          <a:xfrm>
            <a:off x="2108596" y="3412711"/>
            <a:ext cx="235963" cy="533442"/>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2" name="Rectangle 7">
            <a:extLst>
              <a:ext uri="{FF2B5EF4-FFF2-40B4-BE49-F238E27FC236}">
                <a16:creationId xmlns:a16="http://schemas.microsoft.com/office/drawing/2014/main" id="{4BD6E551-2242-46F8-8327-F1F145CB01E6}"/>
              </a:ext>
            </a:extLst>
          </p:cNvPr>
          <p:cNvSpPr/>
          <p:nvPr/>
        </p:nvSpPr>
        <p:spPr>
          <a:xfrm rot="18900000">
            <a:off x="4724626" y="2760398"/>
            <a:ext cx="170050" cy="378837"/>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3" name="Parallelogram 15">
            <a:extLst>
              <a:ext uri="{FF2B5EF4-FFF2-40B4-BE49-F238E27FC236}">
                <a16:creationId xmlns:a16="http://schemas.microsoft.com/office/drawing/2014/main" id="{51DE6F53-80A0-4DA3-8E01-959A1BD6532F}"/>
              </a:ext>
            </a:extLst>
          </p:cNvPr>
          <p:cNvSpPr/>
          <p:nvPr/>
        </p:nvSpPr>
        <p:spPr>
          <a:xfrm flipH="1">
            <a:off x="1470235" y="3504422"/>
            <a:ext cx="350021" cy="350021"/>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4" name="Freeform 19">
            <a:extLst>
              <a:ext uri="{FF2B5EF4-FFF2-40B4-BE49-F238E27FC236}">
                <a16:creationId xmlns:a16="http://schemas.microsoft.com/office/drawing/2014/main" id="{7F7D8744-48A9-4AA1-967A-F25B2CBE1276}"/>
              </a:ext>
            </a:extLst>
          </p:cNvPr>
          <p:cNvSpPr/>
          <p:nvPr/>
        </p:nvSpPr>
        <p:spPr>
          <a:xfrm>
            <a:off x="3337838" y="2751315"/>
            <a:ext cx="347222" cy="341654"/>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5" name="Rectangle 30">
            <a:extLst>
              <a:ext uri="{FF2B5EF4-FFF2-40B4-BE49-F238E27FC236}">
                <a16:creationId xmlns:a16="http://schemas.microsoft.com/office/drawing/2014/main" id="{3FC62E62-5F6F-4ACE-8012-F17AF17C0A60}"/>
              </a:ext>
            </a:extLst>
          </p:cNvPr>
          <p:cNvSpPr/>
          <p:nvPr/>
        </p:nvSpPr>
        <p:spPr>
          <a:xfrm>
            <a:off x="5838356" y="2719710"/>
            <a:ext cx="350021" cy="34899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6" name="Rectangle 7">
            <a:extLst>
              <a:ext uri="{FF2B5EF4-FFF2-40B4-BE49-F238E27FC236}">
                <a16:creationId xmlns:a16="http://schemas.microsoft.com/office/drawing/2014/main" id="{A76B239F-4AAC-4E3F-9018-587D0B614132}"/>
              </a:ext>
            </a:extLst>
          </p:cNvPr>
          <p:cNvSpPr/>
          <p:nvPr/>
        </p:nvSpPr>
        <p:spPr>
          <a:xfrm>
            <a:off x="2739072" y="957943"/>
            <a:ext cx="355352" cy="35535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7" name="Rectangle 15">
            <a:extLst>
              <a:ext uri="{FF2B5EF4-FFF2-40B4-BE49-F238E27FC236}">
                <a16:creationId xmlns:a16="http://schemas.microsoft.com/office/drawing/2014/main" id="{A8A29658-7191-45E7-B4EC-60CD1A017C11}"/>
              </a:ext>
            </a:extLst>
          </p:cNvPr>
          <p:cNvSpPr/>
          <p:nvPr/>
        </p:nvSpPr>
        <p:spPr>
          <a:xfrm rot="5400000">
            <a:off x="3332015" y="958179"/>
            <a:ext cx="355826" cy="355353"/>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8" name="Pie 24">
            <a:extLst>
              <a:ext uri="{FF2B5EF4-FFF2-40B4-BE49-F238E27FC236}">
                <a16:creationId xmlns:a16="http://schemas.microsoft.com/office/drawing/2014/main" id="{16FF571D-CE55-4381-BD0B-F23D29066EFB}"/>
              </a:ext>
            </a:extLst>
          </p:cNvPr>
          <p:cNvSpPr/>
          <p:nvPr/>
        </p:nvSpPr>
        <p:spPr>
          <a:xfrm>
            <a:off x="2632898" y="3487146"/>
            <a:ext cx="386712" cy="384571"/>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9" name="Parallelogram 30">
            <a:extLst>
              <a:ext uri="{FF2B5EF4-FFF2-40B4-BE49-F238E27FC236}">
                <a16:creationId xmlns:a16="http://schemas.microsoft.com/office/drawing/2014/main" id="{33EC6034-8EED-46CC-960E-8C9134DB985F}"/>
              </a:ext>
            </a:extLst>
          </p:cNvPr>
          <p:cNvSpPr/>
          <p:nvPr/>
        </p:nvSpPr>
        <p:spPr>
          <a:xfrm flipH="1">
            <a:off x="5819335" y="1805842"/>
            <a:ext cx="388064" cy="389024"/>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0" name="Block Arc 14">
            <a:extLst>
              <a:ext uri="{FF2B5EF4-FFF2-40B4-BE49-F238E27FC236}">
                <a16:creationId xmlns:a16="http://schemas.microsoft.com/office/drawing/2014/main" id="{328C47FF-A770-422E-AA64-0C08F9F1B869}"/>
              </a:ext>
            </a:extLst>
          </p:cNvPr>
          <p:cNvSpPr/>
          <p:nvPr/>
        </p:nvSpPr>
        <p:spPr>
          <a:xfrm rot="16200000">
            <a:off x="3925573" y="957803"/>
            <a:ext cx="427568" cy="42784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1" name="Block Arc 41">
            <a:extLst>
              <a:ext uri="{FF2B5EF4-FFF2-40B4-BE49-F238E27FC236}">
                <a16:creationId xmlns:a16="http://schemas.microsoft.com/office/drawing/2014/main" id="{B8DB4669-929B-4CEF-ACFE-5D14EF2384CF}"/>
              </a:ext>
            </a:extLst>
          </p:cNvPr>
          <p:cNvSpPr/>
          <p:nvPr/>
        </p:nvSpPr>
        <p:spPr>
          <a:xfrm>
            <a:off x="4591108" y="957943"/>
            <a:ext cx="356659" cy="49764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2" name="Right Triangle 17">
            <a:extLst>
              <a:ext uri="{FF2B5EF4-FFF2-40B4-BE49-F238E27FC236}">
                <a16:creationId xmlns:a16="http://schemas.microsoft.com/office/drawing/2014/main" id="{47EC854C-8026-4D9E-AC53-6063CC6DBCFF}"/>
              </a:ext>
            </a:extLst>
          </p:cNvPr>
          <p:cNvSpPr/>
          <p:nvPr/>
        </p:nvSpPr>
        <p:spPr>
          <a:xfrm>
            <a:off x="3307949" y="3473564"/>
            <a:ext cx="290715" cy="41173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3" name="Oval 27">
            <a:extLst>
              <a:ext uri="{FF2B5EF4-FFF2-40B4-BE49-F238E27FC236}">
                <a16:creationId xmlns:a16="http://schemas.microsoft.com/office/drawing/2014/main" id="{B9206AD8-0B92-4B50-A3A0-203EEA888EDC}"/>
              </a:ext>
            </a:extLst>
          </p:cNvPr>
          <p:cNvSpPr/>
          <p:nvPr/>
        </p:nvSpPr>
        <p:spPr>
          <a:xfrm>
            <a:off x="830821" y="4127821"/>
            <a:ext cx="308756" cy="587183"/>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4" name="Parallelogram 15">
            <a:extLst>
              <a:ext uri="{FF2B5EF4-FFF2-40B4-BE49-F238E27FC236}">
                <a16:creationId xmlns:a16="http://schemas.microsoft.com/office/drawing/2014/main" id="{A975F867-2D00-4FD5-8E40-79370CBC3535}"/>
              </a:ext>
            </a:extLst>
          </p:cNvPr>
          <p:cNvSpPr/>
          <p:nvPr/>
        </p:nvSpPr>
        <p:spPr>
          <a:xfrm rot="16200000">
            <a:off x="3934242" y="2677938"/>
            <a:ext cx="451203" cy="48841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5" name="Round Same Side Corner Rectangle 21">
            <a:extLst>
              <a:ext uri="{FF2B5EF4-FFF2-40B4-BE49-F238E27FC236}">
                <a16:creationId xmlns:a16="http://schemas.microsoft.com/office/drawing/2014/main" id="{9D6EEB9F-6DAD-4CB0-BE44-EF4ECE4E5B4D}"/>
              </a:ext>
            </a:extLst>
          </p:cNvPr>
          <p:cNvSpPr/>
          <p:nvPr/>
        </p:nvSpPr>
        <p:spPr>
          <a:xfrm rot="10800000">
            <a:off x="4517645" y="1835836"/>
            <a:ext cx="291374" cy="329032"/>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6" name="Oval 26">
            <a:extLst>
              <a:ext uri="{FF2B5EF4-FFF2-40B4-BE49-F238E27FC236}">
                <a16:creationId xmlns:a16="http://schemas.microsoft.com/office/drawing/2014/main" id="{0C9A9B3B-4AC7-4529-A6FD-0E89F9527ECA}"/>
              </a:ext>
            </a:extLst>
          </p:cNvPr>
          <p:cNvSpPr/>
          <p:nvPr/>
        </p:nvSpPr>
        <p:spPr>
          <a:xfrm>
            <a:off x="2751218" y="2709696"/>
            <a:ext cx="356042" cy="424894"/>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7" name="Freeform 32">
            <a:extLst>
              <a:ext uri="{FF2B5EF4-FFF2-40B4-BE49-F238E27FC236}">
                <a16:creationId xmlns:a16="http://schemas.microsoft.com/office/drawing/2014/main" id="{CDC4AE0A-E655-4799-AD10-2566053B0CC3}"/>
              </a:ext>
            </a:extLst>
          </p:cNvPr>
          <p:cNvSpPr/>
          <p:nvPr/>
        </p:nvSpPr>
        <p:spPr>
          <a:xfrm>
            <a:off x="786908" y="957943"/>
            <a:ext cx="450240" cy="41240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8" name="Rounded Rectangle 10">
            <a:extLst>
              <a:ext uri="{FF2B5EF4-FFF2-40B4-BE49-F238E27FC236}">
                <a16:creationId xmlns:a16="http://schemas.microsoft.com/office/drawing/2014/main" id="{23A69E51-B50F-46DF-A88E-BFE6CF22B670}"/>
              </a:ext>
            </a:extLst>
          </p:cNvPr>
          <p:cNvSpPr/>
          <p:nvPr/>
        </p:nvSpPr>
        <p:spPr>
          <a:xfrm>
            <a:off x="3932236" y="1814781"/>
            <a:ext cx="280451" cy="37114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9" name="Rounded Rectangle 32">
            <a:extLst>
              <a:ext uri="{FF2B5EF4-FFF2-40B4-BE49-F238E27FC236}">
                <a16:creationId xmlns:a16="http://schemas.microsoft.com/office/drawing/2014/main" id="{71F6F51B-061D-482A-875C-91538894D996}"/>
              </a:ext>
            </a:extLst>
          </p:cNvPr>
          <p:cNvSpPr/>
          <p:nvPr/>
        </p:nvSpPr>
        <p:spPr>
          <a:xfrm>
            <a:off x="5172132" y="2736959"/>
            <a:ext cx="370367" cy="37036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0" name="Trapezoid 13">
            <a:extLst>
              <a:ext uri="{FF2B5EF4-FFF2-40B4-BE49-F238E27FC236}">
                <a16:creationId xmlns:a16="http://schemas.microsoft.com/office/drawing/2014/main" id="{B19E7CEA-5367-4A10-A878-311F32BD24D4}"/>
              </a:ext>
            </a:extLst>
          </p:cNvPr>
          <p:cNvSpPr/>
          <p:nvPr/>
        </p:nvSpPr>
        <p:spPr>
          <a:xfrm>
            <a:off x="1513332" y="1831551"/>
            <a:ext cx="399267" cy="337604"/>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1" name="Rounded Rectangle 7">
            <a:extLst>
              <a:ext uri="{FF2B5EF4-FFF2-40B4-BE49-F238E27FC236}">
                <a16:creationId xmlns:a16="http://schemas.microsoft.com/office/drawing/2014/main" id="{085861C1-27D5-492F-8848-56C46F6FC1A0}"/>
              </a:ext>
            </a:extLst>
          </p:cNvPr>
          <p:cNvSpPr/>
          <p:nvPr/>
        </p:nvSpPr>
        <p:spPr>
          <a:xfrm>
            <a:off x="3422843" y="1823458"/>
            <a:ext cx="204436" cy="35379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2" name="Rectangle 18">
            <a:extLst>
              <a:ext uri="{FF2B5EF4-FFF2-40B4-BE49-F238E27FC236}">
                <a16:creationId xmlns:a16="http://schemas.microsoft.com/office/drawing/2014/main" id="{79D44295-01FC-408A-B05C-BACEDBAAF616}"/>
              </a:ext>
            </a:extLst>
          </p:cNvPr>
          <p:cNvSpPr/>
          <p:nvPr/>
        </p:nvSpPr>
        <p:spPr>
          <a:xfrm>
            <a:off x="2217557" y="1853352"/>
            <a:ext cx="370037" cy="29400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3" name="Rounded Rectangle 25">
            <a:extLst>
              <a:ext uri="{FF2B5EF4-FFF2-40B4-BE49-F238E27FC236}">
                <a16:creationId xmlns:a16="http://schemas.microsoft.com/office/drawing/2014/main" id="{7907FD03-F337-4543-B6F1-0F0D8C30DC98}"/>
              </a:ext>
            </a:extLst>
          </p:cNvPr>
          <p:cNvSpPr/>
          <p:nvPr/>
        </p:nvSpPr>
        <p:spPr>
          <a:xfrm>
            <a:off x="2892552" y="1841934"/>
            <a:ext cx="225333" cy="316838"/>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4" name="Chord 14">
            <a:extLst>
              <a:ext uri="{FF2B5EF4-FFF2-40B4-BE49-F238E27FC236}">
                <a16:creationId xmlns:a16="http://schemas.microsoft.com/office/drawing/2014/main" id="{834C187E-E5A3-4A4C-9A32-441CAA47B076}"/>
              </a:ext>
            </a:extLst>
          </p:cNvPr>
          <p:cNvSpPr/>
          <p:nvPr/>
        </p:nvSpPr>
        <p:spPr>
          <a:xfrm>
            <a:off x="1962246" y="4177671"/>
            <a:ext cx="386303" cy="48748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5" name="Rounded Rectangle 6">
            <a:extLst>
              <a:ext uri="{FF2B5EF4-FFF2-40B4-BE49-F238E27FC236}">
                <a16:creationId xmlns:a16="http://schemas.microsoft.com/office/drawing/2014/main" id="{9F99357F-C1FC-40A6-8E54-A69D694F1869}"/>
              </a:ext>
            </a:extLst>
          </p:cNvPr>
          <p:cNvSpPr/>
          <p:nvPr/>
        </p:nvSpPr>
        <p:spPr>
          <a:xfrm>
            <a:off x="825452" y="1805697"/>
            <a:ext cx="382922" cy="38931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6" name="Oval 66">
            <a:extLst>
              <a:ext uri="{FF2B5EF4-FFF2-40B4-BE49-F238E27FC236}">
                <a16:creationId xmlns:a16="http://schemas.microsoft.com/office/drawing/2014/main" id="{03087DF0-F50A-4B18-8F27-F87A70FED2BE}"/>
              </a:ext>
            </a:extLst>
          </p:cNvPr>
          <p:cNvSpPr/>
          <p:nvPr/>
        </p:nvSpPr>
        <p:spPr>
          <a:xfrm rot="20700000">
            <a:off x="2126214" y="2745061"/>
            <a:ext cx="413462" cy="354163"/>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7" name="Isosceles Triangle 13">
            <a:extLst>
              <a:ext uri="{FF2B5EF4-FFF2-40B4-BE49-F238E27FC236}">
                <a16:creationId xmlns:a16="http://schemas.microsoft.com/office/drawing/2014/main" id="{96A5F87A-AE8A-453B-9C6A-5048BE86A364}"/>
              </a:ext>
            </a:extLst>
          </p:cNvPr>
          <p:cNvSpPr/>
          <p:nvPr/>
        </p:nvSpPr>
        <p:spPr>
          <a:xfrm rot="10800000">
            <a:off x="1410851" y="4140448"/>
            <a:ext cx="283750" cy="56192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8" name="Smiley Face 14">
            <a:extLst>
              <a:ext uri="{FF2B5EF4-FFF2-40B4-BE49-F238E27FC236}">
                <a16:creationId xmlns:a16="http://schemas.microsoft.com/office/drawing/2014/main" id="{D22E5836-8D9E-464A-8CFD-D9760AD77A15}"/>
              </a:ext>
            </a:extLst>
          </p:cNvPr>
          <p:cNvSpPr/>
          <p:nvPr/>
        </p:nvSpPr>
        <p:spPr>
          <a:xfrm>
            <a:off x="3241105" y="4210442"/>
            <a:ext cx="421942" cy="42194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9" name="Smiley Face 12">
            <a:extLst>
              <a:ext uri="{FF2B5EF4-FFF2-40B4-BE49-F238E27FC236}">
                <a16:creationId xmlns:a16="http://schemas.microsoft.com/office/drawing/2014/main" id="{7574B06B-8623-471E-A86A-9942DB5171C8}"/>
              </a:ext>
            </a:extLst>
          </p:cNvPr>
          <p:cNvSpPr/>
          <p:nvPr/>
        </p:nvSpPr>
        <p:spPr>
          <a:xfrm>
            <a:off x="5157835" y="4210442"/>
            <a:ext cx="421942" cy="421942"/>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0" name="Smiley Face 15">
            <a:extLst>
              <a:ext uri="{FF2B5EF4-FFF2-40B4-BE49-F238E27FC236}">
                <a16:creationId xmlns:a16="http://schemas.microsoft.com/office/drawing/2014/main" id="{D23A5278-09DC-4066-8C4B-43928D02A9E7}"/>
              </a:ext>
            </a:extLst>
          </p:cNvPr>
          <p:cNvSpPr/>
          <p:nvPr/>
        </p:nvSpPr>
        <p:spPr>
          <a:xfrm>
            <a:off x="3883100" y="4212756"/>
            <a:ext cx="417314" cy="41731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1" name="Oval 37">
            <a:extLst>
              <a:ext uri="{FF2B5EF4-FFF2-40B4-BE49-F238E27FC236}">
                <a16:creationId xmlns:a16="http://schemas.microsoft.com/office/drawing/2014/main" id="{E04291F5-5FF0-4B95-B2FE-654760F2CADE}"/>
              </a:ext>
            </a:extLst>
          </p:cNvPr>
          <p:cNvSpPr/>
          <p:nvPr/>
        </p:nvSpPr>
        <p:spPr>
          <a:xfrm>
            <a:off x="5799831" y="4207877"/>
            <a:ext cx="427069" cy="427069"/>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Smiley Face 14">
            <a:extLst>
              <a:ext uri="{FF2B5EF4-FFF2-40B4-BE49-F238E27FC236}">
                <a16:creationId xmlns:a16="http://schemas.microsoft.com/office/drawing/2014/main" id="{A020FF9A-37E5-443E-9618-8EE5B17ABC61}"/>
              </a:ext>
            </a:extLst>
          </p:cNvPr>
          <p:cNvSpPr/>
          <p:nvPr/>
        </p:nvSpPr>
        <p:spPr>
          <a:xfrm>
            <a:off x="4520467" y="4212756"/>
            <a:ext cx="417314" cy="41731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3" name="Rectangle 16">
            <a:extLst>
              <a:ext uri="{FF2B5EF4-FFF2-40B4-BE49-F238E27FC236}">
                <a16:creationId xmlns:a16="http://schemas.microsoft.com/office/drawing/2014/main" id="{E7DDA2CB-628C-4820-96F5-12F06B64EE5F}"/>
              </a:ext>
            </a:extLst>
          </p:cNvPr>
          <p:cNvSpPr/>
          <p:nvPr/>
        </p:nvSpPr>
        <p:spPr>
          <a:xfrm rot="2700000">
            <a:off x="1514448" y="2659113"/>
            <a:ext cx="293427" cy="52606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Rectangle 9">
            <a:extLst>
              <a:ext uri="{FF2B5EF4-FFF2-40B4-BE49-F238E27FC236}">
                <a16:creationId xmlns:a16="http://schemas.microsoft.com/office/drawing/2014/main" id="{C25AD247-8FDA-4DBE-9AD8-EBD832552E61}"/>
              </a:ext>
            </a:extLst>
          </p:cNvPr>
          <p:cNvSpPr/>
          <p:nvPr/>
        </p:nvSpPr>
        <p:spPr>
          <a:xfrm>
            <a:off x="817767" y="2678025"/>
            <a:ext cx="397377" cy="37198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Round Same Side Corner Rectangle 6">
            <a:extLst>
              <a:ext uri="{FF2B5EF4-FFF2-40B4-BE49-F238E27FC236}">
                <a16:creationId xmlns:a16="http://schemas.microsoft.com/office/drawing/2014/main" id="{47873C46-2E5F-464D-8BF1-93059D49C68C}"/>
              </a:ext>
            </a:extLst>
          </p:cNvPr>
          <p:cNvSpPr/>
          <p:nvPr/>
        </p:nvSpPr>
        <p:spPr>
          <a:xfrm rot="2700000">
            <a:off x="2760325" y="4133319"/>
            <a:ext cx="143719" cy="576186"/>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6" name="Frame 17">
            <a:extLst>
              <a:ext uri="{FF2B5EF4-FFF2-40B4-BE49-F238E27FC236}">
                <a16:creationId xmlns:a16="http://schemas.microsoft.com/office/drawing/2014/main" id="{E994BB67-9659-4FD6-A8B2-9D15C09E5E5F}"/>
              </a:ext>
            </a:extLst>
          </p:cNvPr>
          <p:cNvSpPr/>
          <p:nvPr/>
        </p:nvSpPr>
        <p:spPr>
          <a:xfrm>
            <a:off x="798974" y="3482951"/>
            <a:ext cx="382922" cy="38292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7" name="Rounded Rectangle 5">
            <a:extLst>
              <a:ext uri="{FF2B5EF4-FFF2-40B4-BE49-F238E27FC236}">
                <a16:creationId xmlns:a16="http://schemas.microsoft.com/office/drawing/2014/main" id="{4C0EBD85-4CB5-4D88-B9F2-D44BD76D1BAC}"/>
              </a:ext>
            </a:extLst>
          </p:cNvPr>
          <p:cNvSpPr/>
          <p:nvPr/>
        </p:nvSpPr>
        <p:spPr>
          <a:xfrm flipH="1">
            <a:off x="5113976" y="1843504"/>
            <a:ext cx="380269" cy="31369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Teardrop 1">
            <a:extLst>
              <a:ext uri="{FF2B5EF4-FFF2-40B4-BE49-F238E27FC236}">
                <a16:creationId xmlns:a16="http://schemas.microsoft.com/office/drawing/2014/main" id="{D91100E2-16D2-4872-BAFC-A09B1FC0CF7C}"/>
              </a:ext>
            </a:extLst>
          </p:cNvPr>
          <p:cNvSpPr/>
          <p:nvPr/>
        </p:nvSpPr>
        <p:spPr>
          <a:xfrm rot="18805991">
            <a:off x="5132267" y="1044636"/>
            <a:ext cx="415845" cy="41150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9" name="Rectangle 130">
            <a:extLst>
              <a:ext uri="{FF2B5EF4-FFF2-40B4-BE49-F238E27FC236}">
                <a16:creationId xmlns:a16="http://schemas.microsoft.com/office/drawing/2014/main" id="{6E10BEFF-897F-42BA-AC97-F56771D93150}"/>
              </a:ext>
            </a:extLst>
          </p:cNvPr>
          <p:cNvSpPr/>
          <p:nvPr/>
        </p:nvSpPr>
        <p:spPr>
          <a:xfrm>
            <a:off x="5739730" y="957943"/>
            <a:ext cx="410370" cy="412232"/>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0" name="Right Triangle 17">
            <a:extLst>
              <a:ext uri="{FF2B5EF4-FFF2-40B4-BE49-F238E27FC236}">
                <a16:creationId xmlns:a16="http://schemas.microsoft.com/office/drawing/2014/main" id="{52C711E6-785D-44FB-8B28-04C97CF2C6B8}"/>
              </a:ext>
            </a:extLst>
          </p:cNvPr>
          <p:cNvSpPr>
            <a:spLocks noChangeAspect="1"/>
          </p:cNvSpPr>
          <p:nvPr/>
        </p:nvSpPr>
        <p:spPr>
          <a:xfrm>
            <a:off x="4557139" y="3456283"/>
            <a:ext cx="360311" cy="429018"/>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1" name="Right Triangle 17">
            <a:extLst>
              <a:ext uri="{FF2B5EF4-FFF2-40B4-BE49-F238E27FC236}">
                <a16:creationId xmlns:a16="http://schemas.microsoft.com/office/drawing/2014/main" id="{5A888BE1-1B1B-4C5B-AA00-3BDD04C1F425}"/>
              </a:ext>
            </a:extLst>
          </p:cNvPr>
          <p:cNvSpPr>
            <a:spLocks noChangeAspect="1"/>
          </p:cNvSpPr>
          <p:nvPr/>
        </p:nvSpPr>
        <p:spPr>
          <a:xfrm>
            <a:off x="3897746" y="3456283"/>
            <a:ext cx="360311" cy="42901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2" name="Right Triangle 17">
            <a:extLst>
              <a:ext uri="{FF2B5EF4-FFF2-40B4-BE49-F238E27FC236}">
                <a16:creationId xmlns:a16="http://schemas.microsoft.com/office/drawing/2014/main" id="{8C3C06F1-CBD5-449C-84BE-1061C7BF54FD}"/>
              </a:ext>
            </a:extLst>
          </p:cNvPr>
          <p:cNvSpPr>
            <a:spLocks noChangeAspect="1"/>
          </p:cNvSpPr>
          <p:nvPr/>
        </p:nvSpPr>
        <p:spPr>
          <a:xfrm>
            <a:off x="5216533" y="3456283"/>
            <a:ext cx="360311" cy="429018"/>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3" name="Oval 44">
            <a:extLst>
              <a:ext uri="{FF2B5EF4-FFF2-40B4-BE49-F238E27FC236}">
                <a16:creationId xmlns:a16="http://schemas.microsoft.com/office/drawing/2014/main" id="{81888278-27F9-4948-B5BB-04CE30AA6F2F}"/>
              </a:ext>
            </a:extLst>
          </p:cNvPr>
          <p:cNvSpPr>
            <a:spLocks noChangeAspect="1"/>
          </p:cNvSpPr>
          <p:nvPr/>
        </p:nvSpPr>
        <p:spPr>
          <a:xfrm>
            <a:off x="5875926" y="3456283"/>
            <a:ext cx="360311" cy="429018"/>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6" name="תיבת טקסט 145">
            <a:extLst>
              <a:ext uri="{FF2B5EF4-FFF2-40B4-BE49-F238E27FC236}">
                <a16:creationId xmlns:a16="http://schemas.microsoft.com/office/drawing/2014/main" id="{A0302C24-4F36-4452-AC6D-73AFA209CB2E}"/>
              </a:ext>
            </a:extLst>
          </p:cNvPr>
          <p:cNvSpPr txBox="1"/>
          <p:nvPr/>
        </p:nvSpPr>
        <p:spPr>
          <a:xfrm>
            <a:off x="4776077" y="5970575"/>
            <a:ext cx="6096000" cy="369332"/>
          </a:xfrm>
          <a:prstGeom prst="rect">
            <a:avLst/>
          </a:prstGeom>
          <a:noFill/>
        </p:spPr>
        <p:txBody>
          <a:bodyPr wrap="square">
            <a:spAutoFit/>
          </a:bodyPr>
          <a:lstStyle/>
          <a:p>
            <a:r>
              <a:rPr lang="he-IL" dirty="0"/>
              <a:t>אייקונים לשימוש חופשי</a:t>
            </a:r>
          </a:p>
        </p:txBody>
      </p:sp>
    </p:spTree>
    <p:extLst>
      <p:ext uri="{BB962C8B-B14F-4D97-AF65-F5344CB8AC3E}">
        <p14:creationId xmlns:p14="http://schemas.microsoft.com/office/powerpoint/2010/main" val="99130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4418</TotalTime>
  <Words>395</Words>
  <Application>Microsoft Office PowerPoint</Application>
  <PresentationFormat>מסך רחב</PresentationFormat>
  <Paragraphs>56</Paragraphs>
  <Slides>5</Slides>
  <Notes>0</Notes>
  <HiddenSlides>1</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5</vt:i4>
      </vt:variant>
    </vt:vector>
  </HeadingPairs>
  <TitlesOfParts>
    <vt:vector size="13" baseType="lpstr">
      <vt:lpstr>Malgun Gothic</vt:lpstr>
      <vt:lpstr>Arial</vt:lpstr>
      <vt:lpstr>Assistant</vt:lpstr>
      <vt:lpstr>Calibri</vt:lpstr>
      <vt:lpstr>Calibri Light</vt:lpstr>
      <vt:lpstr>Gisha</vt:lpstr>
      <vt:lpstr>Times New Roman</vt:lpstr>
      <vt:lpstr>ערכת נושא Office</vt:lpstr>
      <vt:lpstr>מצגת של PowerPoint‏</vt:lpstr>
      <vt:lpstr>תקציר הכלי</vt:lpstr>
      <vt:lpstr>מיפוי בעלי העניין – מתחילים!</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חני סבג</dc:creator>
  <cp:lastModifiedBy>Riko Riko</cp:lastModifiedBy>
  <cp:revision>39</cp:revision>
  <dcterms:created xsi:type="dcterms:W3CDTF">2022-03-29T06:48:51Z</dcterms:created>
  <dcterms:modified xsi:type="dcterms:W3CDTF">2022-06-15T06:28:36Z</dcterms:modified>
</cp:coreProperties>
</file>