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4" r:id="rId3"/>
    <p:sldId id="270" r:id="rId4"/>
    <p:sldId id="271" r:id="rId5"/>
    <p:sldId id="272" r:id="rId6"/>
    <p:sldId id="273" r:id="rId7"/>
    <p:sldId id="26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2A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6" y="-251460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984596038442586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היתכנות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07" y="2934116"/>
            <a:ext cx="2486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1625600" y="2256782"/>
            <a:ext cx="10206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תאוריית שינוי היא תבנית מושגית המסייעת לנו לספר כיצד המיזם שלנו עתיד להשפיע ולשנות את המצב הקיים/ הבעיה.</a:t>
            </a:r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9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מודל תאוריית שינוי - מתחילים 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2061845"/>
            <a:ext cx="11163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אז הגענו לשלב תיאוריית השינוי. זה השלב שלנו להשתמש בבסיס שיצרנו לעצמנו ולתכנן קדימה את הפרויקט שלנו בראיית מאקרו.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לעשות סדר החל מהסיבה בגללה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הכל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התחיל ועד לאימפקט שנרצה לייצר, דרך הפעולות שנעשה בדרך ומדדי הבקרה שלנו את עצמנו. </a:t>
            </a:r>
          </a:p>
          <a:p>
            <a:pPr marL="0" indent="0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עבדו לפי סדר השלבים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אם יש שלב שאתם יותר מתקשים לענות עליו, עצרו והעמיקו בו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בתרגיל זה חשוב להסתכל על היוזמה שלכם מהקצה- לקצה ראו ששלב אחד מתקשר לשני.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</a:t>
            </a: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או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לשאול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ביזמות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חברתית – הקהילה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ונשמח לסייע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 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צוות הכוורת </a:t>
            </a:r>
          </a:p>
        </p:txBody>
      </p:sp>
    </p:spTree>
    <p:extLst>
      <p:ext uri="{BB962C8B-B14F-4D97-AF65-F5344CB8AC3E}">
        <p14:creationId xmlns:p14="http://schemas.microsoft.com/office/powerpoint/2010/main" val="1415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59836"/>
              </p:ext>
            </p:extLst>
          </p:nvPr>
        </p:nvGraphicFramePr>
        <p:xfrm>
          <a:off x="8557583" y="782044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הבעיה שאתם מנסים לפתור?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28147"/>
              </p:ext>
            </p:extLst>
          </p:nvPr>
        </p:nvGraphicFramePr>
        <p:xfrm>
          <a:off x="5445604" y="764422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 </a:t>
                      </a:r>
                      <a:r>
                        <a:rPr lang="he-IL" dirty="0" err="1" smtClean="0"/>
                        <a:t>האוכלוסיה</a:t>
                      </a:r>
                      <a:r>
                        <a:rPr lang="he-IL" dirty="0" smtClean="0"/>
                        <a:t> המרכזית?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95113"/>
              </p:ext>
            </p:extLst>
          </p:nvPr>
        </p:nvGraphicFramePr>
        <p:xfrm>
          <a:off x="2181144" y="764422"/>
          <a:ext cx="2013995" cy="4618298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1829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כיצד תגיעו</a:t>
                      </a:r>
                      <a:r>
                        <a:rPr lang="he-IL" baseline="0" dirty="0" smtClean="0"/>
                        <a:t> אל </a:t>
                      </a:r>
                      <a:r>
                        <a:rPr lang="he-IL" baseline="0" dirty="0" err="1" smtClean="0"/>
                        <a:t>האוכלוסיה</a:t>
                      </a:r>
                      <a:r>
                        <a:rPr lang="he-IL" baseline="0" dirty="0" smtClean="0"/>
                        <a:t> המבוקשת?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9165735" y="238816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2750956" y="2211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055204" y="2211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מחבר חץ ישר 19"/>
          <p:cNvCxnSpPr>
            <a:stCxn id="2" idx="1"/>
            <a:endCxn id="3" idx="3"/>
          </p:cNvCxnSpPr>
          <p:nvPr/>
        </p:nvCxnSpPr>
        <p:spPr>
          <a:xfrm flipH="1" flipV="1">
            <a:off x="7459599" y="3073571"/>
            <a:ext cx="1097984" cy="1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3" idx="1"/>
            <a:endCxn id="4" idx="3"/>
          </p:cNvCxnSpPr>
          <p:nvPr/>
        </p:nvCxnSpPr>
        <p:spPr>
          <a:xfrm flipH="1">
            <a:off x="4195139" y="3073571"/>
            <a:ext cx="1250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 txBox="1">
            <a:spLocks/>
          </p:cNvSpPr>
          <p:nvPr/>
        </p:nvSpPr>
        <p:spPr>
          <a:xfrm>
            <a:off x="141388" y="6253102"/>
            <a:ext cx="2039756" cy="338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e-IL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המשך הדף בעמוד הבא</a:t>
            </a:r>
          </a:p>
        </p:txBody>
      </p:sp>
      <p:cxnSp>
        <p:nvCxnSpPr>
          <p:cNvPr id="48" name="מחבר מרפקי 47"/>
          <p:cNvCxnSpPr>
            <a:stCxn id="4" idx="1"/>
            <a:endCxn id="37" idx="0"/>
          </p:cNvCxnSpPr>
          <p:nvPr/>
        </p:nvCxnSpPr>
        <p:spPr>
          <a:xfrm rot="10800000" flipV="1">
            <a:off x="1161266" y="3073570"/>
            <a:ext cx="1019878" cy="317953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8974272" y="5499041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5821943" y="5481419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2517132" y="5481419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3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81772"/>
              </p:ext>
            </p:extLst>
          </p:nvPr>
        </p:nvGraphicFramePr>
        <p:xfrm>
          <a:off x="6300729" y="1072856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</a:t>
                      </a:r>
                      <a:r>
                        <a:rPr lang="he-IL" baseline="0" dirty="0" smtClean="0"/>
                        <a:t> 1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3198"/>
              </p:ext>
            </p:extLst>
          </p:nvPr>
        </p:nvGraphicFramePr>
        <p:xfrm>
          <a:off x="8676511" y="1072856"/>
          <a:ext cx="2013995" cy="4737463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73746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הצעדים שיש לנקוט על מנת לייצר שינוי?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7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9246323" y="473894"/>
            <a:ext cx="797689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 txBox="1">
            <a:spLocks/>
          </p:cNvSpPr>
          <p:nvPr/>
        </p:nvSpPr>
        <p:spPr>
          <a:xfrm>
            <a:off x="9970223" y="163212"/>
            <a:ext cx="1942377" cy="604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e-IL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המשך מהעמוד הקודם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8962523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מחבר מרפקי 9"/>
          <p:cNvCxnSpPr>
            <a:stCxn id="9" idx="3"/>
            <a:endCxn id="6" idx="3"/>
          </p:cNvCxnSpPr>
          <p:nvPr/>
        </p:nvCxnSpPr>
        <p:spPr>
          <a:xfrm flipH="1">
            <a:off x="10690506" y="465661"/>
            <a:ext cx="1222094" cy="2975926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58470"/>
              </p:ext>
            </p:extLst>
          </p:nvPr>
        </p:nvGraphicFramePr>
        <p:xfrm>
          <a:off x="6300728" y="2755672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 2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69556"/>
              </p:ext>
            </p:extLst>
          </p:nvPr>
        </p:nvGraphicFramePr>
        <p:xfrm>
          <a:off x="6300727" y="4438488"/>
          <a:ext cx="1601056" cy="1371831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718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מדד 3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7" name="טבלה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55028"/>
              </p:ext>
            </p:extLst>
          </p:nvPr>
        </p:nvGraphicFramePr>
        <p:xfrm>
          <a:off x="4155661" y="1072856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1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42923"/>
              </p:ext>
            </p:extLst>
          </p:nvPr>
        </p:nvGraphicFramePr>
        <p:xfrm>
          <a:off x="4155660" y="2755672"/>
          <a:ext cx="1601056" cy="1333743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337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2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19" name="טבלה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83408"/>
              </p:ext>
            </p:extLst>
          </p:nvPr>
        </p:nvGraphicFramePr>
        <p:xfrm>
          <a:off x="4155659" y="4438488"/>
          <a:ext cx="1601056" cy="1326111"/>
        </p:xfrm>
        <a:graphic>
          <a:graphicData uri="http://schemas.openxmlformats.org/drawingml/2006/table">
            <a:tbl>
              <a:tblPr rtl="1"/>
              <a:tblGrid>
                <a:gridCol w="1601056">
                  <a:extLst>
                    <a:ext uri="{9D8B030D-6E8A-4147-A177-3AD203B41FA5}">
                      <a16:colId xmlns:a16="http://schemas.microsoft.com/office/drawing/2014/main" val="1996992452"/>
                    </a:ext>
                  </a:extLst>
                </a:gridCol>
              </a:tblGrid>
              <a:tr h="132611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תועלת 3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593807"/>
                  </a:ext>
                </a:extLst>
              </a:tr>
            </a:tbl>
          </a:graphicData>
        </a:graphic>
      </p:graphicFrame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13961"/>
              </p:ext>
            </p:extLst>
          </p:nvPr>
        </p:nvGraphicFramePr>
        <p:xfrm>
          <a:off x="1366936" y="1110944"/>
          <a:ext cx="2013995" cy="4699375"/>
        </p:xfrm>
        <a:graphic>
          <a:graphicData uri="http://schemas.openxmlformats.org/drawingml/2006/table">
            <a:tbl>
              <a:tblPr rtl="1"/>
              <a:tblGrid>
                <a:gridCol w="2013995">
                  <a:extLst>
                    <a:ext uri="{9D8B030D-6E8A-4147-A177-3AD203B41FA5}">
                      <a16:colId xmlns:a16="http://schemas.microsoft.com/office/drawing/2014/main" val="3853295495"/>
                    </a:ext>
                  </a:extLst>
                </a:gridCol>
              </a:tblGrid>
              <a:tr h="469937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מה השינוי ארוך הטווח שאתם רואים כמטרה?</a:t>
                      </a:r>
                      <a:endParaRPr lang="he-I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67834"/>
                  </a:ext>
                </a:extLst>
              </a:tr>
            </a:tbl>
          </a:graphicData>
        </a:graphic>
      </p:graphicFrame>
      <p:sp>
        <p:nvSpPr>
          <p:cNvPr id="23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410461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243405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הנחות בסיס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1691343" y="5962665"/>
            <a:ext cx="1346038" cy="353286"/>
          </a:xfrm>
          <a:prstGeom prst="rect">
            <a:avLst/>
          </a:prstGeom>
          <a:solidFill>
            <a:srgbClr val="4362A6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בעלי העניין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6316441" y="274660"/>
            <a:ext cx="1712263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כיצד אפשר לכמת את ההשפעה של </a:t>
            </a:r>
            <a:r>
              <a:rPr lang="he-IL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הפרוייקט</a:t>
            </a:r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178346" y="274660"/>
            <a:ext cx="1712263" cy="56085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אילו תועלות יש </a:t>
            </a:r>
            <a:r>
              <a:rPr lang="he-IL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לפרוייקט</a:t>
            </a:r>
            <a:r>
              <a:rPr lang="he-I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he-I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9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 txBox="1">
            <a:spLocks/>
          </p:cNvSpPr>
          <p:nvPr/>
        </p:nvSpPr>
        <p:spPr>
          <a:xfrm>
            <a:off x="469900" y="2943225"/>
            <a:ext cx="10896600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אם ____________ אז ____________</a:t>
            </a:r>
            <a:endParaRPr lang="he-IL" sz="6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9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202</Words>
  <Application>Microsoft Office PowerPoint</Application>
  <PresentationFormat>מסך רחב</PresentationFormat>
  <Paragraphs>43</Paragraphs>
  <Slides>7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מודל תאוריית שינוי - מתחילים !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33</cp:revision>
  <dcterms:created xsi:type="dcterms:W3CDTF">2022-03-29T06:48:51Z</dcterms:created>
  <dcterms:modified xsi:type="dcterms:W3CDTF">2022-06-01T07:52:03Z</dcterms:modified>
</cp:coreProperties>
</file>