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61" r:id="rId2"/>
    <p:sldId id="270" r:id="rId3"/>
    <p:sldId id="265" r:id="rId4"/>
    <p:sldId id="266" r:id="rId5"/>
    <p:sldId id="260" r:id="rId6"/>
    <p:sldId id="264" r:id="rId7"/>
    <p:sldId id="267" r:id="rId8"/>
    <p:sldId id="268" r:id="rId9"/>
    <p:sldId id="269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YL5tNjaPOj4eWM2aWMyHiVd24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CCE9AD"/>
    <a:srgbClr val="A3B9DF"/>
    <a:srgbClr val="5A8BB7"/>
    <a:srgbClr val="4472C4"/>
    <a:srgbClr val="B3E3FA"/>
    <a:srgbClr val="4265AE"/>
    <a:srgbClr val="28B7B7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72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userDrawn="1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165" cy="685800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27E10190-BCB2-48ED-B017-6EB1D7A1E9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F5CDAC3D-F8E9-419F-BCAA-18F06FB5F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7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B835D6-4FB1-4D85-9B75-2D847A48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38E64FE-4297-485F-9BD6-58A10243B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64E4418-1388-4730-B3AE-45A6F986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ז'/אייר/תשפ"ב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43EFB69-6EBF-4CA5-A430-09F4EF42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D7CCAD-2B0B-4346-B687-5C0FC3D6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989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בלב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F5CDAC3D-F8E9-419F-BCAA-18F06FB5F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3FEA745-14DA-4888-98C3-18155EF4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ז'/אייר/תשפ"ב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2739124-2594-4499-A0AA-0E98217E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E21E8F7-ECBF-42C1-A838-9ACA0F72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60860DA-307E-434E-A6F5-424FF602C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9350" y="2219325"/>
            <a:ext cx="8877300" cy="38576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pic>
        <p:nvPicPr>
          <p:cNvPr id="8" name="תמונה 7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4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2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acebook.com/groups/1984596038442586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165" cy="68580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0B81442-D742-45A7-804A-CD2C68069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D89A7D17-3D10-4000-8186-546D4561918C}"/>
              </a:ext>
            </a:extLst>
          </p:cNvPr>
          <p:cNvSpPr txBox="1">
            <a:spLocks/>
          </p:cNvSpPr>
          <p:nvPr/>
        </p:nvSpPr>
        <p:spPr>
          <a:xfrm>
            <a:off x="8649929" y="3429000"/>
            <a:ext cx="1836173" cy="52356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מרחב הבעיה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9F46215-CDAB-4FE0-BA00-77FFD1A507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8732" t="21014" r="27657" b="13485"/>
          <a:stretch/>
        </p:blipFill>
        <p:spPr>
          <a:xfrm>
            <a:off x="4402918" y="1578794"/>
            <a:ext cx="1989179" cy="2180739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722" y="3608878"/>
            <a:ext cx="18573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9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5400" b="1" dirty="0" smtClean="0"/>
              <a:t>תקציר הכלי</a:t>
            </a:r>
            <a:endParaRPr lang="he-IL" sz="5400" b="1" dirty="0"/>
          </a:p>
        </p:txBody>
      </p:sp>
      <p:sp>
        <p:nvSpPr>
          <p:cNvPr id="4" name="מלבן 3"/>
          <p:cNvSpPr/>
          <p:nvPr/>
        </p:nvSpPr>
        <p:spPr>
          <a:xfrm>
            <a:off x="2203704" y="2521958"/>
            <a:ext cx="9610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שיטה משוכללת לתרגיל 'למה חופר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',</a:t>
            </a:r>
          </a:p>
          <a:p>
            <a:pPr algn="r"/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בשלב </a:t>
            </a: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הראשון </a:t>
            </a:r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נשאל למה </a:t>
            </a: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על הגורמים 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לבעיה </a:t>
            </a:r>
          </a:p>
          <a:p>
            <a:pPr algn="r"/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שיובילו </a:t>
            </a: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אותנו לגורמים השונים העומדים 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he-I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בשורש'התופעה</a:t>
            </a: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. מהצד השני נשאל מה ההשלכות של 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התופעה</a:t>
            </a:r>
          </a:p>
          <a:p>
            <a:pPr algn="r"/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ונמפה את ההשלכות ('ענפי העץ')</a:t>
            </a:r>
            <a:endParaRPr lang="he-IL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3613211" y="2286020"/>
            <a:ext cx="816157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600" dirty="0"/>
              <a:t>אז הגענו לשלב </a:t>
            </a:r>
            <a:r>
              <a:rPr lang="he-IL" sz="1600" b="1" dirty="0"/>
              <a:t>עץ הבעיה</a:t>
            </a:r>
            <a:r>
              <a:rPr lang="he-IL" sz="1600" dirty="0"/>
              <a:t>. אנחנו עוד בשלבי הבסיס יחסית, והכל מתחבר לנו יחד</a:t>
            </a:r>
            <a:r>
              <a:rPr lang="he-IL" sz="1600" dirty="0" smtClean="0"/>
              <a:t>.</a:t>
            </a:r>
          </a:p>
          <a:p>
            <a:pPr algn="r" rtl="1"/>
            <a:r>
              <a:rPr lang="he-IL" sz="1600" dirty="0" smtClean="0"/>
              <a:t>בשלב </a:t>
            </a:r>
            <a:r>
              <a:rPr lang="he-IL" sz="1600" dirty="0"/>
              <a:t>הזה ננסה למקד את הבעיה ואת השלכותיה בה נרצה להתמקד ולתת לה מענה על ידי היוזמה שלנו. </a:t>
            </a:r>
            <a:r>
              <a:rPr lang="he-IL" sz="2800" dirty="0"/>
              <a:t/>
            </a:r>
            <a:br>
              <a:rPr lang="he-IL" sz="2800" dirty="0"/>
            </a:br>
            <a:r>
              <a:rPr lang="he-IL" sz="1600" b="1" dirty="0"/>
              <a:t>נקודות שחשוב שנתייחס אליהן בכלי</a:t>
            </a:r>
            <a:r>
              <a:rPr lang="he-IL" sz="1600" dirty="0"/>
              <a:t>: </a:t>
            </a:r>
            <a:r>
              <a:rPr lang="en-US" sz="1600" dirty="0"/>
              <a:t/>
            </a:r>
            <a:br>
              <a:rPr lang="en-US" sz="1600" dirty="0"/>
            </a:br>
            <a:endParaRPr lang="he-IL" sz="2800" dirty="0"/>
          </a:p>
          <a:p>
            <a:pPr algn="r" rtl="1" fontAlgn="base"/>
            <a:r>
              <a:rPr lang="he-IL" sz="1600" dirty="0"/>
              <a:t>שימו לב, דף זה מתכתב מאוד יחד עם הכלי של חמשת ה'למה' יכול להיות שתרגישו בו כפילות,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e-IL" sz="1600" dirty="0" smtClean="0"/>
              <a:t>נסו </a:t>
            </a:r>
            <a:r>
              <a:rPr lang="he-IL" sz="1600" dirty="0"/>
              <a:t>לחדש לעצמכם ולדייק את ההבדלים בין הגורמים לבין ההשלכות. </a:t>
            </a:r>
          </a:p>
          <a:p>
            <a:pPr algn="r" rtl="1" fontAlgn="base"/>
            <a:r>
              <a:rPr lang="he-IL" sz="1600" b="1" dirty="0"/>
              <a:t>זכרו- מקדו את הבעיה, היו </a:t>
            </a:r>
            <a:r>
              <a:rPr lang="he-IL" sz="1600" b="1" dirty="0" err="1"/>
              <a:t>מדוייקים</a:t>
            </a:r>
            <a:r>
              <a:rPr lang="he-IL" sz="1600" b="1" dirty="0"/>
              <a:t>! ודאו כי התמקדתם בבעיה ובתופעות הספציפיות שהפתרון שאתם מציעים נותן עליהם מענה. </a:t>
            </a:r>
            <a:endParaRPr lang="he-IL" sz="1600" b="1" dirty="0" smtClean="0"/>
          </a:p>
          <a:p>
            <a:pPr algn="r" rtl="1" fontAlgn="base"/>
            <a:r>
              <a:rPr lang="he-IL" sz="1600" dirty="0"/>
              <a:t> יכול להיות לכל תחום מגוון רחב של בעיות. זכרו תמיד למה התחלתם וחזרו לאותה הנקודה. 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he-IL" sz="1600" b="1" dirty="0"/>
          </a:p>
          <a:p>
            <a:pPr marL="0" indent="0" algn="r">
              <a:buNone/>
            </a:pPr>
            <a:r>
              <a:rPr 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**במידה ולא הבנתם עד הסוף, מוזמנים </a:t>
            </a:r>
            <a:r>
              <a:rPr lang="he-I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להכנס</a:t>
            </a:r>
            <a:r>
              <a:rPr 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 לסרטון ההסברה על הכלי באתר הכוורת - (לינק) או לשאול </a:t>
            </a:r>
          </a:p>
          <a:p>
            <a:pPr marL="0" indent="0" algn="r">
              <a:buNone/>
            </a:pPr>
            <a:r>
              <a:rPr lang="he-IL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ביזמות חברתית – הקהילה </a:t>
            </a:r>
            <a:r>
              <a:rPr lang="he-I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בפייסבוק</a:t>
            </a:r>
            <a:r>
              <a:rPr 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 ונשמח </a:t>
            </a:r>
            <a:r>
              <a:rPr lang="he-I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לסייע</a:t>
            </a:r>
          </a:p>
          <a:p>
            <a:pPr marL="0" indent="0" algn="r">
              <a:buNone/>
            </a:pPr>
            <a:r>
              <a:rPr lang="he-IL" sz="2800" dirty="0"/>
              <a:t/>
            </a:r>
            <a:br>
              <a:rPr lang="he-IL" sz="2800" dirty="0"/>
            </a:br>
            <a:r>
              <a:rPr lang="he-IL" sz="1600" dirty="0"/>
              <a:t>שיהיה המון בהצלחה, </a:t>
            </a:r>
            <a:endParaRPr lang="he-IL" sz="2800" dirty="0"/>
          </a:p>
          <a:p>
            <a:pPr algn="r" rtl="1"/>
            <a:r>
              <a:rPr lang="he-IL" sz="1600" dirty="0"/>
              <a:t>צוות הכוורת </a:t>
            </a:r>
            <a:endParaRPr lang="he-IL" sz="2800" dirty="0"/>
          </a:p>
          <a:p>
            <a:pPr algn="r"/>
            <a:r>
              <a:rPr lang="he-IL" sz="2800" dirty="0"/>
              <a:t/>
            </a:r>
            <a:br>
              <a:rPr lang="he-IL" sz="2800" dirty="0"/>
            </a:br>
            <a:endParaRPr lang="he-IL" sz="2000" dirty="0"/>
          </a:p>
        </p:txBody>
      </p:sp>
      <p:sp>
        <p:nvSpPr>
          <p:cNvPr id="8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>
              <a:buClrTx/>
              <a:buFontTx/>
            </a:pPr>
            <a:r>
              <a:rPr lang="he-IL" b="1" dirty="0"/>
              <a:t> </a:t>
            </a:r>
            <a:r>
              <a:rPr lang="he-IL" b="1" dirty="0" smtClean="0"/>
              <a:t>עץ בעיות - </a:t>
            </a:r>
            <a:r>
              <a:rPr lang="en-US" b="1" dirty="0" smtClean="0"/>
              <a:t> </a:t>
            </a:r>
            <a:r>
              <a:rPr lang="he-IL" b="1" dirty="0"/>
              <a:t>מתחילים !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738" y="2982896"/>
            <a:ext cx="3098214" cy="292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63">
            <a:extLst>
              <a:ext uri="{FF2B5EF4-FFF2-40B4-BE49-F238E27FC236}">
                <a16:creationId xmlns:a16="http://schemas.microsoft.com/office/drawing/2014/main" id="{223A438C-B9A1-4A47-9584-33CE8BA417F2}"/>
              </a:ext>
            </a:extLst>
          </p:cNvPr>
          <p:cNvSpPr/>
          <p:nvPr/>
        </p:nvSpPr>
        <p:spPr>
          <a:xfrm>
            <a:off x="6975340" y="5277842"/>
            <a:ext cx="1193294" cy="608314"/>
          </a:xfrm>
          <a:prstGeom prst="flowChartAlternateProcess">
            <a:avLst/>
          </a:prstGeom>
          <a:solidFill>
            <a:srgbClr val="66CC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</a:rPr>
              <a:t>גורם</a:t>
            </a:r>
            <a:endParaRPr lang="he-I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מלבן: פינות מעוגלות 65">
            <a:extLst>
              <a:ext uri="{FF2B5EF4-FFF2-40B4-BE49-F238E27FC236}">
                <a16:creationId xmlns:a16="http://schemas.microsoft.com/office/drawing/2014/main" id="{194FF73D-C927-4173-B5E7-33B800D69531}"/>
              </a:ext>
            </a:extLst>
          </p:cNvPr>
          <p:cNvSpPr/>
          <p:nvPr/>
        </p:nvSpPr>
        <p:spPr>
          <a:xfrm>
            <a:off x="5313004" y="5277842"/>
            <a:ext cx="1193294" cy="608314"/>
          </a:xfrm>
          <a:prstGeom prst="flowChartAlternateProcess">
            <a:avLst/>
          </a:prstGeom>
          <a:solidFill>
            <a:srgbClr val="66CC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accent1">
                    <a:lumMod val="50000"/>
                  </a:schemeClr>
                </a:solidFill>
              </a:rPr>
              <a:t>גורם</a:t>
            </a:r>
          </a:p>
        </p:txBody>
      </p:sp>
      <p:sp>
        <p:nvSpPr>
          <p:cNvPr id="4" name="מלבן: פינות מעוגלות 67">
            <a:extLst>
              <a:ext uri="{FF2B5EF4-FFF2-40B4-BE49-F238E27FC236}">
                <a16:creationId xmlns:a16="http://schemas.microsoft.com/office/drawing/2014/main" id="{30F1ED20-88C7-4458-BD09-92B5FF658603}"/>
              </a:ext>
            </a:extLst>
          </p:cNvPr>
          <p:cNvSpPr/>
          <p:nvPr/>
        </p:nvSpPr>
        <p:spPr>
          <a:xfrm>
            <a:off x="1988330" y="5277842"/>
            <a:ext cx="1193294" cy="608314"/>
          </a:xfrm>
          <a:prstGeom prst="flowChartAlternateProcess">
            <a:avLst/>
          </a:prstGeom>
          <a:solidFill>
            <a:srgbClr val="66CC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accent1">
                    <a:lumMod val="50000"/>
                  </a:schemeClr>
                </a:solidFill>
              </a:rPr>
              <a:t>גורם</a:t>
            </a:r>
          </a:p>
        </p:txBody>
      </p:sp>
      <p:sp>
        <p:nvSpPr>
          <p:cNvPr id="5" name="מלבן: פינות מעוגלות 68">
            <a:extLst>
              <a:ext uri="{FF2B5EF4-FFF2-40B4-BE49-F238E27FC236}">
                <a16:creationId xmlns:a16="http://schemas.microsoft.com/office/drawing/2014/main" id="{C1A3AEE3-FA80-4994-90F3-5BAD25DC044A}"/>
              </a:ext>
            </a:extLst>
          </p:cNvPr>
          <p:cNvSpPr/>
          <p:nvPr/>
        </p:nvSpPr>
        <p:spPr>
          <a:xfrm>
            <a:off x="325993" y="5277842"/>
            <a:ext cx="1193294" cy="608314"/>
          </a:xfrm>
          <a:prstGeom prst="flowChartAlternateProcess">
            <a:avLst/>
          </a:prstGeom>
          <a:solidFill>
            <a:srgbClr val="66CC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accent1">
                    <a:lumMod val="50000"/>
                  </a:schemeClr>
                </a:solidFill>
              </a:rPr>
              <a:t>גורם</a:t>
            </a:r>
          </a:p>
        </p:txBody>
      </p:sp>
      <p:sp>
        <p:nvSpPr>
          <p:cNvPr id="6" name="מלבן: פינות מעוגלות 72">
            <a:extLst>
              <a:ext uri="{FF2B5EF4-FFF2-40B4-BE49-F238E27FC236}">
                <a16:creationId xmlns:a16="http://schemas.microsoft.com/office/drawing/2014/main" id="{E763B881-7EA0-4935-8DD7-BEA6B809F272}"/>
              </a:ext>
            </a:extLst>
          </p:cNvPr>
          <p:cNvSpPr/>
          <p:nvPr/>
        </p:nvSpPr>
        <p:spPr>
          <a:xfrm>
            <a:off x="3650667" y="5277842"/>
            <a:ext cx="1193294" cy="608314"/>
          </a:xfrm>
          <a:prstGeom prst="flowChartAlternateProcess">
            <a:avLst/>
          </a:prstGeom>
          <a:solidFill>
            <a:srgbClr val="66CC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accent1">
                    <a:lumMod val="50000"/>
                  </a:schemeClr>
                </a:solidFill>
              </a:rPr>
              <a:t>גורם</a:t>
            </a:r>
          </a:p>
        </p:txBody>
      </p:sp>
      <p:sp>
        <p:nvSpPr>
          <p:cNvPr id="13" name="מלבן: פינות מעוגלות 63">
            <a:extLst>
              <a:ext uri="{FF2B5EF4-FFF2-40B4-BE49-F238E27FC236}">
                <a16:creationId xmlns:a16="http://schemas.microsoft.com/office/drawing/2014/main" id="{223A438C-B9A1-4A47-9584-33CE8BA417F2}"/>
              </a:ext>
            </a:extLst>
          </p:cNvPr>
          <p:cNvSpPr/>
          <p:nvPr/>
        </p:nvSpPr>
        <p:spPr>
          <a:xfrm>
            <a:off x="7140293" y="808603"/>
            <a:ext cx="1063804" cy="542303"/>
          </a:xfrm>
          <a:prstGeom prst="flowChartAlternateProcess">
            <a:avLst/>
          </a:prstGeom>
          <a:solidFill>
            <a:srgbClr val="CC66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</a:rPr>
              <a:t>השלכה</a:t>
            </a:r>
            <a:endParaRPr lang="he-I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מלבן: פינות מעוגלות 63">
            <a:extLst>
              <a:ext uri="{FF2B5EF4-FFF2-40B4-BE49-F238E27FC236}">
                <a16:creationId xmlns:a16="http://schemas.microsoft.com/office/drawing/2014/main" id="{223A438C-B9A1-4A47-9584-33CE8BA417F2}"/>
              </a:ext>
            </a:extLst>
          </p:cNvPr>
          <p:cNvSpPr/>
          <p:nvPr/>
        </p:nvSpPr>
        <p:spPr>
          <a:xfrm>
            <a:off x="5418182" y="808603"/>
            <a:ext cx="1063804" cy="542303"/>
          </a:xfrm>
          <a:prstGeom prst="flowChartAlternateProcess">
            <a:avLst/>
          </a:prstGeom>
          <a:solidFill>
            <a:srgbClr val="CC66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</a:rPr>
              <a:t>השלכה</a:t>
            </a:r>
            <a:endParaRPr lang="he-I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מלבן: פינות מעוגלות 63">
            <a:extLst>
              <a:ext uri="{FF2B5EF4-FFF2-40B4-BE49-F238E27FC236}">
                <a16:creationId xmlns:a16="http://schemas.microsoft.com/office/drawing/2014/main" id="{223A438C-B9A1-4A47-9584-33CE8BA417F2}"/>
              </a:ext>
            </a:extLst>
          </p:cNvPr>
          <p:cNvSpPr/>
          <p:nvPr/>
        </p:nvSpPr>
        <p:spPr>
          <a:xfrm>
            <a:off x="3696069" y="808603"/>
            <a:ext cx="1063804" cy="542303"/>
          </a:xfrm>
          <a:prstGeom prst="flowChartAlternateProcess">
            <a:avLst/>
          </a:prstGeom>
          <a:solidFill>
            <a:srgbClr val="CC66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</a:rPr>
              <a:t>השלכה</a:t>
            </a:r>
            <a:endParaRPr lang="he-I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מלבן: פינות מעוגלות 63">
            <a:extLst>
              <a:ext uri="{FF2B5EF4-FFF2-40B4-BE49-F238E27FC236}">
                <a16:creationId xmlns:a16="http://schemas.microsoft.com/office/drawing/2014/main" id="{223A438C-B9A1-4A47-9584-33CE8BA417F2}"/>
              </a:ext>
            </a:extLst>
          </p:cNvPr>
          <p:cNvSpPr/>
          <p:nvPr/>
        </p:nvSpPr>
        <p:spPr>
          <a:xfrm>
            <a:off x="1973956" y="808603"/>
            <a:ext cx="1063804" cy="542303"/>
          </a:xfrm>
          <a:prstGeom prst="flowChartAlternateProcess">
            <a:avLst/>
          </a:prstGeom>
          <a:solidFill>
            <a:srgbClr val="CC66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</a:rPr>
              <a:t>השלכה</a:t>
            </a:r>
            <a:endParaRPr lang="he-I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מלבן: פינות מעוגלות 63">
            <a:extLst>
              <a:ext uri="{FF2B5EF4-FFF2-40B4-BE49-F238E27FC236}">
                <a16:creationId xmlns:a16="http://schemas.microsoft.com/office/drawing/2014/main" id="{223A438C-B9A1-4A47-9584-33CE8BA417F2}"/>
              </a:ext>
            </a:extLst>
          </p:cNvPr>
          <p:cNvSpPr/>
          <p:nvPr/>
        </p:nvSpPr>
        <p:spPr>
          <a:xfrm>
            <a:off x="251843" y="808603"/>
            <a:ext cx="1063804" cy="542303"/>
          </a:xfrm>
          <a:prstGeom prst="flowChartAlternateProcess">
            <a:avLst/>
          </a:prstGeom>
          <a:solidFill>
            <a:srgbClr val="CC66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</a:rPr>
              <a:t>השלכה</a:t>
            </a:r>
            <a:endParaRPr lang="he-I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מלבן: פינות מעוגלות 63">
            <a:extLst>
              <a:ext uri="{FF2B5EF4-FFF2-40B4-BE49-F238E27FC236}">
                <a16:creationId xmlns:a16="http://schemas.microsoft.com/office/drawing/2014/main" id="{223A438C-B9A1-4A47-9584-33CE8BA417F2}"/>
              </a:ext>
            </a:extLst>
          </p:cNvPr>
          <p:cNvSpPr/>
          <p:nvPr/>
        </p:nvSpPr>
        <p:spPr>
          <a:xfrm>
            <a:off x="4975423" y="3386610"/>
            <a:ext cx="1170327" cy="596606"/>
          </a:xfrm>
          <a:prstGeom prst="flowChartAlternateProcess">
            <a:avLst/>
          </a:prstGeom>
          <a:solidFill>
            <a:srgbClr val="92D050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</a:rPr>
              <a:t>הבעיה </a:t>
            </a:r>
            <a:endParaRPr lang="he-I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6477000" y="3098066"/>
            <a:ext cx="2020301" cy="369332"/>
          </a:xfrm>
          <a:prstGeom prst="rect">
            <a:avLst/>
          </a:prstGeom>
          <a:solidFill>
            <a:srgbClr val="66CC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שלב 2  | שורשים |</a:t>
            </a:r>
          </a:p>
        </p:txBody>
      </p:sp>
      <p:sp>
        <p:nvSpPr>
          <p:cNvPr id="20" name="מלבן 19"/>
          <p:cNvSpPr/>
          <p:nvPr/>
        </p:nvSpPr>
        <p:spPr>
          <a:xfrm>
            <a:off x="9602736" y="1424414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SzPts val="1800"/>
            </a:pPr>
            <a:endParaRPr lang="he-IL" sz="2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6477000" y="3663584"/>
            <a:ext cx="2020301" cy="362689"/>
          </a:xfrm>
          <a:prstGeom prst="rect">
            <a:avLst/>
          </a:prstGeom>
          <a:solidFill>
            <a:srgbClr val="CC66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שלב 3 | עלים |</a:t>
            </a:r>
          </a:p>
        </p:txBody>
      </p:sp>
      <p:sp>
        <p:nvSpPr>
          <p:cNvPr id="24" name="מלבן 23"/>
          <p:cNvSpPr/>
          <p:nvPr/>
        </p:nvSpPr>
        <p:spPr>
          <a:xfrm>
            <a:off x="6477000" y="2532548"/>
            <a:ext cx="2020301" cy="369332"/>
          </a:xfrm>
          <a:prstGeom prst="rect">
            <a:avLst/>
          </a:prstGeom>
          <a:solidFill>
            <a:srgbClr val="92D050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buSzPts val="1800"/>
            </a:pPr>
            <a:r>
              <a:rPr lang="he-IL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שלב 1 | גזע | </a:t>
            </a:r>
          </a:p>
        </p:txBody>
      </p:sp>
      <p:sp>
        <p:nvSpPr>
          <p:cNvPr id="25" name="מלבן 24"/>
          <p:cNvSpPr/>
          <p:nvPr/>
        </p:nvSpPr>
        <p:spPr>
          <a:xfrm>
            <a:off x="8802776" y="2207467"/>
            <a:ext cx="30547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buSzPts val="1800"/>
            </a:pPr>
            <a:r>
              <a:rPr lang="he-IL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כדי להכין עץ בעיה עלינו להתמקד ב 3 שלבים</a:t>
            </a:r>
          </a:p>
          <a:p>
            <a:pPr lvl="0" algn="ctr" rtl="1">
              <a:buSzPts val="1800"/>
            </a:pPr>
            <a:r>
              <a:rPr lang="he-IL" sz="24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1.אפיון הבעיה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/>
            </a:r>
            <a:br>
              <a:rPr lang="en-US" sz="24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</a:br>
            <a:r>
              <a:rPr lang="he-IL" sz="24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2.מציאת הגורמים לבעיה</a:t>
            </a:r>
          </a:p>
          <a:p>
            <a:pPr lvl="0" algn="ctr" rtl="1">
              <a:buSzPts val="1800"/>
            </a:pPr>
            <a:r>
              <a:rPr lang="he-IL" sz="24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3.השלכות הגורמים על הבעיה</a:t>
            </a:r>
          </a:p>
          <a:p>
            <a:pPr lvl="0" algn="ctr" rtl="1">
              <a:buSzPts val="1800"/>
            </a:pPr>
            <a:r>
              <a:rPr lang="he-IL" sz="24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4.התעמקות בגורמים </a:t>
            </a:r>
            <a:endParaRPr lang="he-IL" sz="2400" dirty="0"/>
          </a:p>
        </p:txBody>
      </p:sp>
      <p:sp>
        <p:nvSpPr>
          <p:cNvPr id="26" name="מלבן 25"/>
          <p:cNvSpPr/>
          <p:nvPr/>
        </p:nvSpPr>
        <p:spPr>
          <a:xfrm>
            <a:off x="6477000" y="4222460"/>
            <a:ext cx="2020301" cy="362689"/>
          </a:xfrm>
          <a:prstGeom prst="rect">
            <a:avLst/>
          </a:prstGeom>
          <a:solidFill>
            <a:srgbClr val="4472C4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שלב </a:t>
            </a:r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4 </a:t>
            </a:r>
            <a:r>
              <a:rPr lang="he-IL" sz="1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| </a:t>
            </a:r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התעמקות </a:t>
            </a:r>
            <a:r>
              <a:rPr lang="he-IL" sz="1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|</a:t>
            </a:r>
          </a:p>
        </p:txBody>
      </p:sp>
      <p:pic>
        <p:nvPicPr>
          <p:cNvPr id="28" name="תמונה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0" y="1306267"/>
            <a:ext cx="4190260" cy="3952929"/>
          </a:xfrm>
          <a:prstGeom prst="rect">
            <a:avLst/>
          </a:prstGeom>
        </p:spPr>
      </p:pic>
      <p:sp>
        <p:nvSpPr>
          <p:cNvPr id="22" name="מלבן 21"/>
          <p:cNvSpPr/>
          <p:nvPr/>
        </p:nvSpPr>
        <p:spPr>
          <a:xfrm>
            <a:off x="9602736" y="173661"/>
            <a:ext cx="2020301" cy="369332"/>
          </a:xfrm>
          <a:prstGeom prst="rect">
            <a:avLst/>
          </a:prstGeom>
          <a:solidFill>
            <a:schemeClr val="bg1">
              <a:lumMod val="85000"/>
              <a:alpha val="47059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buSzPts val="1800"/>
            </a:pPr>
            <a:r>
              <a:rPr lang="he-IL" sz="18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שלבי עץ הבעיה</a:t>
            </a:r>
            <a:endParaRPr lang="he-IL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705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5234025" y="4662892"/>
            <a:ext cx="1015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buSzPts val="2000"/>
            </a:pPr>
            <a:r>
              <a:rPr lang="he-IL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הבעיה:</a:t>
            </a:r>
            <a:endParaRPr lang="he-IL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309222" y="367300"/>
            <a:ext cx="9171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SzPts val="1800"/>
            </a:pPr>
            <a:r>
              <a:rPr lang="he-IL" sz="24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התחילו כאן- כתבו </a:t>
            </a:r>
            <a:r>
              <a:rPr lang="he-I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את הבעיה או התופעה שאתם מזהים כפי שאתם מבינים אותה. </a:t>
            </a:r>
          </a:p>
        </p:txBody>
      </p:sp>
      <p:sp>
        <p:nvSpPr>
          <p:cNvPr id="22" name="מלבן 21"/>
          <p:cNvSpPr/>
          <p:nvPr/>
        </p:nvSpPr>
        <p:spPr>
          <a:xfrm>
            <a:off x="3055543" y="5118212"/>
            <a:ext cx="5371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buSzPts val="2000"/>
            </a:pP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קושי בהשתלבות אנשים עם מוגבלות בתעסוקה</a:t>
            </a:r>
            <a:endParaRPr lang="he-I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מחבר מרפקי 25"/>
          <p:cNvCxnSpPr/>
          <p:nvPr/>
        </p:nvCxnSpPr>
        <p:spPr>
          <a:xfrm rot="10800000" flipV="1">
            <a:off x="6161103" y="898711"/>
            <a:ext cx="3358282" cy="23222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מלבן 32"/>
          <p:cNvSpPr/>
          <p:nvPr/>
        </p:nvSpPr>
        <p:spPr>
          <a:xfrm>
            <a:off x="4900714" y="28568"/>
            <a:ext cx="1890261" cy="369332"/>
          </a:xfrm>
          <a:prstGeom prst="rect">
            <a:avLst/>
          </a:prstGeom>
          <a:solidFill>
            <a:srgbClr val="92D050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buSzPts val="1800"/>
            </a:pPr>
            <a:r>
              <a:rPr lang="he-IL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שלב 1 | גזע | </a:t>
            </a:r>
          </a:p>
        </p:txBody>
      </p:sp>
      <p:sp>
        <p:nvSpPr>
          <p:cNvPr id="34" name="Rounded Rectangle 51">
            <a:extLst>
              <a:ext uri="{FF2B5EF4-FFF2-40B4-BE49-F238E27FC236}">
                <a16:creationId xmlns:a16="http://schemas.microsoft.com/office/drawing/2014/main" id="{6256A394-FD1E-4DEB-AE68-8368A58A8BCE}"/>
              </a:ext>
            </a:extLst>
          </p:cNvPr>
          <p:cNvSpPr/>
          <p:nvPr/>
        </p:nvSpPr>
        <p:spPr>
          <a:xfrm rot="16200000" flipH="1">
            <a:off x="9112785" y="3126150"/>
            <a:ext cx="813199" cy="765839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5A8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מלבן 35"/>
          <p:cNvSpPr/>
          <p:nvPr/>
        </p:nvSpPr>
        <p:spPr>
          <a:xfrm>
            <a:off x="7345950" y="3915669"/>
            <a:ext cx="43468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 smtClean="0">
                <a:solidFill>
                  <a:srgbClr val="002060"/>
                </a:solidFill>
                <a:sym typeface="Calibri"/>
              </a:rPr>
              <a:t>זכרו-</a:t>
            </a:r>
            <a:r>
              <a:rPr lang="he-IL" dirty="0" smtClean="0">
                <a:solidFill>
                  <a:srgbClr val="002060"/>
                </a:solidFill>
                <a:sym typeface="Calibri"/>
              </a:rPr>
              <a:t> </a:t>
            </a:r>
            <a:r>
              <a:rPr lang="he-IL" dirty="0">
                <a:solidFill>
                  <a:srgbClr val="002060"/>
                </a:solidFill>
                <a:sym typeface="Calibri"/>
              </a:rPr>
              <a:t>מקדו את הבעיה, היו </a:t>
            </a:r>
            <a:r>
              <a:rPr lang="he-IL" dirty="0" err="1">
                <a:solidFill>
                  <a:srgbClr val="002060"/>
                </a:solidFill>
                <a:sym typeface="Calibri"/>
              </a:rPr>
              <a:t>מדוייקים</a:t>
            </a:r>
            <a:r>
              <a:rPr lang="he-IL" dirty="0">
                <a:solidFill>
                  <a:srgbClr val="002060"/>
                </a:solidFill>
                <a:sym typeface="Calibri"/>
              </a:rPr>
              <a:t>!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ודאו כי התמקדתם בבעיה ובתופעות הספציפיות שהפתרון שלכם נותן עליהם </a:t>
            </a:r>
            <a:r>
              <a:rPr lang="he-IL" dirty="0" smtClean="0">
                <a:solidFill>
                  <a:srgbClr val="002060"/>
                </a:solidFill>
              </a:rPr>
              <a:t>מענה</a:t>
            </a:r>
            <a:endParaRPr lang="he-IL" dirty="0">
              <a:solidFill>
                <a:srgbClr val="002060"/>
              </a:solidFill>
            </a:endParaRPr>
          </a:p>
        </p:txBody>
      </p:sp>
      <p:pic>
        <p:nvPicPr>
          <p:cNvPr id="40" name="תמונה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24" y="811383"/>
            <a:ext cx="4190260" cy="395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1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לבן 20"/>
          <p:cNvSpPr/>
          <p:nvPr/>
        </p:nvSpPr>
        <p:spPr>
          <a:xfrm>
            <a:off x="1007361" y="610153"/>
            <a:ext cx="9862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buSzPts val="1800"/>
            </a:pPr>
            <a:r>
              <a:rPr lang="he-IL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תשאלו </a:t>
            </a:r>
            <a:r>
              <a:rPr lang="he-I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את עצמכם מהן הגורמים לבעיה</a:t>
            </a:r>
            <a:r>
              <a:rPr lang="he-IL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 algn="ctr" rtl="1">
              <a:buSzPts val="1800"/>
            </a:pPr>
            <a:r>
              <a:rPr lang="he-IL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e-I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כדאי לעשות זאת </a:t>
            </a:r>
            <a:r>
              <a:rPr lang="he-IL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בחזרתיות</a:t>
            </a:r>
            <a:r>
              <a:rPr lang="he-I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כמו שלמדנו בשיטת ה5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why's </a:t>
            </a:r>
            <a:r>
              <a:rPr lang="he-I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כדי </a:t>
            </a:r>
            <a:r>
              <a:rPr lang="he-IL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להגיע ל'שורש </a:t>
            </a:r>
            <a:r>
              <a:rPr lang="he-I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הבעיה'.</a:t>
            </a:r>
            <a:endParaRPr lang="he-IL" sz="1800" dirty="0"/>
          </a:p>
        </p:txBody>
      </p:sp>
      <p:sp>
        <p:nvSpPr>
          <p:cNvPr id="7" name="מלבן: פינות מעוגלות 63">
            <a:extLst>
              <a:ext uri="{FF2B5EF4-FFF2-40B4-BE49-F238E27FC236}">
                <a16:creationId xmlns:a16="http://schemas.microsoft.com/office/drawing/2014/main" id="{223A438C-B9A1-4A47-9584-33CE8BA417F2}"/>
              </a:ext>
            </a:extLst>
          </p:cNvPr>
          <p:cNvSpPr/>
          <p:nvPr/>
        </p:nvSpPr>
        <p:spPr>
          <a:xfrm>
            <a:off x="6725290" y="2830768"/>
            <a:ext cx="1408058" cy="464681"/>
          </a:xfrm>
          <a:prstGeom prst="flowChartAlternateProcess">
            <a:avLst/>
          </a:prstGeom>
          <a:solidFill>
            <a:srgbClr val="66CC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</a:rPr>
              <a:t>גורם 2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he-I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מלבן: פינות מעוגלות 65">
            <a:extLst>
              <a:ext uri="{FF2B5EF4-FFF2-40B4-BE49-F238E27FC236}">
                <a16:creationId xmlns:a16="http://schemas.microsoft.com/office/drawing/2014/main" id="{194FF73D-C927-4173-B5E7-33B800D69531}"/>
              </a:ext>
            </a:extLst>
          </p:cNvPr>
          <p:cNvSpPr/>
          <p:nvPr/>
        </p:nvSpPr>
        <p:spPr>
          <a:xfrm>
            <a:off x="6725290" y="3635075"/>
            <a:ext cx="1408058" cy="464681"/>
          </a:xfrm>
          <a:prstGeom prst="flowChartAlternateProcess">
            <a:avLst/>
          </a:prstGeom>
          <a:solidFill>
            <a:srgbClr val="66CC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</a:rPr>
              <a:t>גורם 3</a:t>
            </a:r>
            <a:endParaRPr lang="he-I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מלבן: פינות מעוגלות 67">
            <a:extLst>
              <a:ext uri="{FF2B5EF4-FFF2-40B4-BE49-F238E27FC236}">
                <a16:creationId xmlns:a16="http://schemas.microsoft.com/office/drawing/2014/main" id="{30F1ED20-88C7-4458-BD09-92B5FF658603}"/>
              </a:ext>
            </a:extLst>
          </p:cNvPr>
          <p:cNvSpPr/>
          <p:nvPr/>
        </p:nvSpPr>
        <p:spPr>
          <a:xfrm>
            <a:off x="6725290" y="5243689"/>
            <a:ext cx="1408058" cy="464681"/>
          </a:xfrm>
          <a:prstGeom prst="flowChartAlternateProcess">
            <a:avLst/>
          </a:prstGeom>
          <a:solidFill>
            <a:srgbClr val="66CC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accent1">
                    <a:lumMod val="50000"/>
                  </a:schemeClr>
                </a:solidFill>
              </a:rPr>
              <a:t>גורם</a:t>
            </a:r>
          </a:p>
        </p:txBody>
      </p:sp>
      <p:sp>
        <p:nvSpPr>
          <p:cNvPr id="11" name="מלבן: פינות מעוגלות 68">
            <a:extLst>
              <a:ext uri="{FF2B5EF4-FFF2-40B4-BE49-F238E27FC236}">
                <a16:creationId xmlns:a16="http://schemas.microsoft.com/office/drawing/2014/main" id="{C1A3AEE3-FA80-4994-90F3-5BAD25DC044A}"/>
              </a:ext>
            </a:extLst>
          </p:cNvPr>
          <p:cNvSpPr/>
          <p:nvPr/>
        </p:nvSpPr>
        <p:spPr>
          <a:xfrm>
            <a:off x="6725290" y="2026461"/>
            <a:ext cx="1408058" cy="464681"/>
          </a:xfrm>
          <a:prstGeom prst="flowChartAlternateProcess">
            <a:avLst/>
          </a:prstGeom>
          <a:solidFill>
            <a:srgbClr val="66CC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</a:rPr>
              <a:t>גורם 1</a:t>
            </a:r>
            <a:endParaRPr lang="he-I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מלבן: פינות מעוגלות 72">
            <a:extLst>
              <a:ext uri="{FF2B5EF4-FFF2-40B4-BE49-F238E27FC236}">
                <a16:creationId xmlns:a16="http://schemas.microsoft.com/office/drawing/2014/main" id="{E763B881-7EA0-4935-8DD7-BEA6B809F272}"/>
              </a:ext>
            </a:extLst>
          </p:cNvPr>
          <p:cNvSpPr/>
          <p:nvPr/>
        </p:nvSpPr>
        <p:spPr>
          <a:xfrm>
            <a:off x="6725290" y="4439382"/>
            <a:ext cx="1408058" cy="464681"/>
          </a:xfrm>
          <a:prstGeom prst="flowChartAlternateProcess">
            <a:avLst/>
          </a:prstGeom>
          <a:solidFill>
            <a:srgbClr val="66CC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accent1">
                    <a:lumMod val="50000"/>
                  </a:schemeClr>
                </a:solidFill>
              </a:rPr>
              <a:t>גורם</a:t>
            </a:r>
          </a:p>
        </p:txBody>
      </p:sp>
      <p:sp>
        <p:nvSpPr>
          <p:cNvPr id="14" name="מלבן 13"/>
          <p:cNvSpPr/>
          <p:nvPr/>
        </p:nvSpPr>
        <p:spPr>
          <a:xfrm>
            <a:off x="5320722" y="203112"/>
            <a:ext cx="1890261" cy="369332"/>
          </a:xfrm>
          <a:prstGeom prst="rect">
            <a:avLst/>
          </a:prstGeom>
          <a:solidFill>
            <a:srgbClr val="66CC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שלב 2  | שורשים |</a:t>
            </a:r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697" y="1658610"/>
            <a:ext cx="4190260" cy="395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0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לבן 20"/>
          <p:cNvSpPr/>
          <p:nvPr/>
        </p:nvSpPr>
        <p:spPr>
          <a:xfrm>
            <a:off x="1007361" y="610153"/>
            <a:ext cx="9862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buSzPts val="1800"/>
            </a:pPr>
            <a:r>
              <a:rPr lang="he-IL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תשאלו </a:t>
            </a:r>
            <a:r>
              <a:rPr lang="he-I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את עצמכם מהן הגורמים לבעיה</a:t>
            </a:r>
            <a:r>
              <a:rPr lang="he-IL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 algn="ctr" rtl="1">
              <a:buSzPts val="1800"/>
            </a:pPr>
            <a:r>
              <a:rPr lang="he-IL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e-I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כדאי לעשות זאת </a:t>
            </a:r>
            <a:r>
              <a:rPr lang="he-IL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בחזרתיות</a:t>
            </a:r>
            <a:r>
              <a:rPr lang="he-I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כמו שלמדנו בשיטת ה5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why's </a:t>
            </a:r>
            <a:r>
              <a:rPr lang="he-I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כדי </a:t>
            </a:r>
            <a:r>
              <a:rPr lang="he-IL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להגיע ל'שורש </a:t>
            </a:r>
            <a:r>
              <a:rPr lang="he-I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הבעיה'.</a:t>
            </a:r>
            <a:endParaRPr lang="he-IL" sz="1800" dirty="0"/>
          </a:p>
        </p:txBody>
      </p:sp>
      <p:sp>
        <p:nvSpPr>
          <p:cNvPr id="7" name="מלבן: פינות מעוגלות 63">
            <a:extLst>
              <a:ext uri="{FF2B5EF4-FFF2-40B4-BE49-F238E27FC236}">
                <a16:creationId xmlns:a16="http://schemas.microsoft.com/office/drawing/2014/main" id="{223A438C-B9A1-4A47-9584-33CE8BA417F2}"/>
              </a:ext>
            </a:extLst>
          </p:cNvPr>
          <p:cNvSpPr/>
          <p:nvPr/>
        </p:nvSpPr>
        <p:spPr>
          <a:xfrm>
            <a:off x="6725290" y="2830768"/>
            <a:ext cx="1408058" cy="464681"/>
          </a:xfrm>
          <a:prstGeom prst="flowChartAlternateProcess">
            <a:avLst/>
          </a:prstGeom>
          <a:solidFill>
            <a:srgbClr val="CC66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tx1"/>
                </a:solidFill>
              </a:rPr>
              <a:t>השלכה </a:t>
            </a:r>
            <a:r>
              <a:rPr lang="he-IL" sz="1800" b="1" dirty="0" smtClean="0">
                <a:solidFill>
                  <a:schemeClr val="tx1"/>
                </a:solidFill>
              </a:rPr>
              <a:t>2</a:t>
            </a:r>
            <a:endParaRPr lang="he-IL" sz="1800" b="1" dirty="0">
              <a:solidFill>
                <a:schemeClr val="tx1"/>
              </a:solidFill>
            </a:endParaRPr>
          </a:p>
        </p:txBody>
      </p:sp>
      <p:sp>
        <p:nvSpPr>
          <p:cNvPr id="8" name="מלבן: פינות מעוגלות 65">
            <a:extLst>
              <a:ext uri="{FF2B5EF4-FFF2-40B4-BE49-F238E27FC236}">
                <a16:creationId xmlns:a16="http://schemas.microsoft.com/office/drawing/2014/main" id="{194FF73D-C927-4173-B5E7-33B800D69531}"/>
              </a:ext>
            </a:extLst>
          </p:cNvPr>
          <p:cNvSpPr/>
          <p:nvPr/>
        </p:nvSpPr>
        <p:spPr>
          <a:xfrm>
            <a:off x="6725290" y="3635075"/>
            <a:ext cx="1408058" cy="464681"/>
          </a:xfrm>
          <a:prstGeom prst="flowChartAlternateProcess">
            <a:avLst/>
          </a:prstGeom>
          <a:solidFill>
            <a:srgbClr val="CC66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tx1"/>
                </a:solidFill>
              </a:rPr>
              <a:t>השלכה </a:t>
            </a:r>
            <a:r>
              <a:rPr lang="he-IL" sz="1800" b="1" dirty="0" smtClean="0">
                <a:solidFill>
                  <a:schemeClr val="tx1"/>
                </a:solidFill>
              </a:rPr>
              <a:t>3</a:t>
            </a:r>
            <a:endParaRPr lang="he-IL" sz="1800" b="1" dirty="0">
              <a:solidFill>
                <a:schemeClr val="tx1"/>
              </a:solidFill>
            </a:endParaRPr>
          </a:p>
        </p:txBody>
      </p:sp>
      <p:sp>
        <p:nvSpPr>
          <p:cNvPr id="10" name="מלבן: פינות מעוגלות 67">
            <a:extLst>
              <a:ext uri="{FF2B5EF4-FFF2-40B4-BE49-F238E27FC236}">
                <a16:creationId xmlns:a16="http://schemas.microsoft.com/office/drawing/2014/main" id="{30F1ED20-88C7-4458-BD09-92B5FF658603}"/>
              </a:ext>
            </a:extLst>
          </p:cNvPr>
          <p:cNvSpPr/>
          <p:nvPr/>
        </p:nvSpPr>
        <p:spPr>
          <a:xfrm>
            <a:off x="6725290" y="5243689"/>
            <a:ext cx="1408058" cy="464681"/>
          </a:xfrm>
          <a:prstGeom prst="flowChartAlternateProcess">
            <a:avLst/>
          </a:prstGeom>
          <a:solidFill>
            <a:srgbClr val="CC66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tx1"/>
                </a:solidFill>
              </a:rPr>
              <a:t>השלכה </a:t>
            </a:r>
            <a:r>
              <a:rPr lang="he-IL" sz="1800" b="1" dirty="0" smtClean="0">
                <a:solidFill>
                  <a:schemeClr val="tx1"/>
                </a:solidFill>
              </a:rPr>
              <a:t>5</a:t>
            </a:r>
            <a:endParaRPr lang="he-IL" sz="1800" b="1" dirty="0">
              <a:solidFill>
                <a:schemeClr val="tx1"/>
              </a:solidFill>
            </a:endParaRPr>
          </a:p>
        </p:txBody>
      </p:sp>
      <p:sp>
        <p:nvSpPr>
          <p:cNvPr id="11" name="מלבן: פינות מעוגלות 68">
            <a:extLst>
              <a:ext uri="{FF2B5EF4-FFF2-40B4-BE49-F238E27FC236}">
                <a16:creationId xmlns:a16="http://schemas.microsoft.com/office/drawing/2014/main" id="{C1A3AEE3-FA80-4994-90F3-5BAD25DC044A}"/>
              </a:ext>
            </a:extLst>
          </p:cNvPr>
          <p:cNvSpPr/>
          <p:nvPr/>
        </p:nvSpPr>
        <p:spPr>
          <a:xfrm>
            <a:off x="6725290" y="2026461"/>
            <a:ext cx="1408058" cy="464681"/>
          </a:xfrm>
          <a:prstGeom prst="flowChartAlternateProcess">
            <a:avLst/>
          </a:prstGeom>
          <a:solidFill>
            <a:srgbClr val="CC66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השלכה 1</a:t>
            </a:r>
            <a:endParaRPr lang="he-IL" sz="1800" b="1" dirty="0">
              <a:solidFill>
                <a:schemeClr val="tx1"/>
              </a:solidFill>
            </a:endParaRPr>
          </a:p>
        </p:txBody>
      </p:sp>
      <p:sp>
        <p:nvSpPr>
          <p:cNvPr id="15" name="מלבן: פינות מעוגלות 72">
            <a:extLst>
              <a:ext uri="{FF2B5EF4-FFF2-40B4-BE49-F238E27FC236}">
                <a16:creationId xmlns:a16="http://schemas.microsoft.com/office/drawing/2014/main" id="{E763B881-7EA0-4935-8DD7-BEA6B809F272}"/>
              </a:ext>
            </a:extLst>
          </p:cNvPr>
          <p:cNvSpPr/>
          <p:nvPr/>
        </p:nvSpPr>
        <p:spPr>
          <a:xfrm>
            <a:off x="6725290" y="4439382"/>
            <a:ext cx="1408058" cy="464681"/>
          </a:xfrm>
          <a:prstGeom prst="flowChartAlternateProcess">
            <a:avLst/>
          </a:prstGeom>
          <a:solidFill>
            <a:srgbClr val="CC66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tx1"/>
                </a:solidFill>
              </a:rPr>
              <a:t>השלכה </a:t>
            </a:r>
            <a:r>
              <a:rPr lang="he-IL" sz="1800" b="1" dirty="0" smtClean="0">
                <a:solidFill>
                  <a:schemeClr val="tx1"/>
                </a:solidFill>
              </a:rPr>
              <a:t>4</a:t>
            </a:r>
            <a:endParaRPr lang="he-IL" sz="1800" b="1" dirty="0">
              <a:solidFill>
                <a:schemeClr val="tx1"/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5320722" y="203112"/>
            <a:ext cx="1890261" cy="369332"/>
          </a:xfrm>
          <a:prstGeom prst="rect">
            <a:avLst/>
          </a:prstGeom>
          <a:solidFill>
            <a:srgbClr val="CC66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שלב 3 | עלים |</a:t>
            </a: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773" y="1890950"/>
            <a:ext cx="4190260" cy="395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לבן 20"/>
          <p:cNvSpPr/>
          <p:nvPr/>
        </p:nvSpPr>
        <p:spPr>
          <a:xfrm>
            <a:off x="1007361" y="610153"/>
            <a:ext cx="9862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התמקדו </a:t>
            </a:r>
            <a:r>
              <a:rPr lang="he-I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בקבוצה של שורשי בעיה אחת, היא זו שתעזור לכם לעצב פתרון מדויק וממנה תבחרו את ההשלכות עליהם תרצו להשפיע. </a:t>
            </a:r>
            <a:endParaRPr lang="he-IL" sz="2400" dirty="0"/>
          </a:p>
        </p:txBody>
      </p:sp>
      <p:sp>
        <p:nvSpPr>
          <p:cNvPr id="7" name="מלבן: פינות מעוגלות 63">
            <a:extLst>
              <a:ext uri="{FF2B5EF4-FFF2-40B4-BE49-F238E27FC236}">
                <a16:creationId xmlns:a16="http://schemas.microsoft.com/office/drawing/2014/main" id="{223A438C-B9A1-4A47-9584-33CE8BA417F2}"/>
              </a:ext>
            </a:extLst>
          </p:cNvPr>
          <p:cNvSpPr/>
          <p:nvPr/>
        </p:nvSpPr>
        <p:spPr>
          <a:xfrm>
            <a:off x="2445390" y="3651981"/>
            <a:ext cx="1408058" cy="464681"/>
          </a:xfrm>
          <a:prstGeom prst="flowChartAlternateProcess">
            <a:avLst/>
          </a:prstGeom>
          <a:solidFill>
            <a:srgbClr val="A3B9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</a:rPr>
              <a:t>גורם</a:t>
            </a:r>
            <a:endParaRPr lang="he-I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מלבן: פינות מעוגלות 65">
            <a:extLst>
              <a:ext uri="{FF2B5EF4-FFF2-40B4-BE49-F238E27FC236}">
                <a16:creationId xmlns:a16="http://schemas.microsoft.com/office/drawing/2014/main" id="{194FF73D-C927-4173-B5E7-33B800D69531}"/>
              </a:ext>
            </a:extLst>
          </p:cNvPr>
          <p:cNvSpPr/>
          <p:nvPr/>
        </p:nvSpPr>
        <p:spPr>
          <a:xfrm>
            <a:off x="4455870" y="4867938"/>
            <a:ext cx="1408058" cy="464681"/>
          </a:xfrm>
          <a:prstGeom prst="flowChartAlternateProcess">
            <a:avLst/>
          </a:prstGeom>
          <a:solidFill>
            <a:srgbClr val="A3B9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</a:rPr>
              <a:t>גורם</a:t>
            </a:r>
            <a:endParaRPr lang="he-I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מלבן: פינות מעוגלות 67">
            <a:extLst>
              <a:ext uri="{FF2B5EF4-FFF2-40B4-BE49-F238E27FC236}">
                <a16:creationId xmlns:a16="http://schemas.microsoft.com/office/drawing/2014/main" id="{30F1ED20-88C7-4458-BD09-92B5FF658603}"/>
              </a:ext>
            </a:extLst>
          </p:cNvPr>
          <p:cNvSpPr/>
          <p:nvPr/>
        </p:nvSpPr>
        <p:spPr>
          <a:xfrm>
            <a:off x="6876411" y="4867938"/>
            <a:ext cx="1408058" cy="464681"/>
          </a:xfrm>
          <a:prstGeom prst="flowChartAlternateProcess">
            <a:avLst/>
          </a:prstGeom>
          <a:solidFill>
            <a:srgbClr val="A3B9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accent1">
                    <a:lumMod val="50000"/>
                  </a:schemeClr>
                </a:solidFill>
              </a:rPr>
              <a:t>גורם</a:t>
            </a:r>
          </a:p>
        </p:txBody>
      </p:sp>
      <p:sp>
        <p:nvSpPr>
          <p:cNvPr id="11" name="מלבן: פינות מעוגלות 68">
            <a:extLst>
              <a:ext uri="{FF2B5EF4-FFF2-40B4-BE49-F238E27FC236}">
                <a16:creationId xmlns:a16="http://schemas.microsoft.com/office/drawing/2014/main" id="{C1A3AEE3-FA80-4994-90F3-5BAD25DC044A}"/>
              </a:ext>
            </a:extLst>
          </p:cNvPr>
          <p:cNvSpPr/>
          <p:nvPr/>
        </p:nvSpPr>
        <p:spPr>
          <a:xfrm>
            <a:off x="3963265" y="2363011"/>
            <a:ext cx="1408058" cy="464681"/>
          </a:xfrm>
          <a:prstGeom prst="flowChartAlternateProcess">
            <a:avLst/>
          </a:prstGeom>
          <a:solidFill>
            <a:srgbClr val="66CC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</a:rPr>
              <a:t>גורם 1</a:t>
            </a:r>
            <a:endParaRPr lang="he-I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מלבן: פינות מעוגלות 72">
            <a:extLst>
              <a:ext uri="{FF2B5EF4-FFF2-40B4-BE49-F238E27FC236}">
                <a16:creationId xmlns:a16="http://schemas.microsoft.com/office/drawing/2014/main" id="{E763B881-7EA0-4935-8DD7-BEA6B809F272}"/>
              </a:ext>
            </a:extLst>
          </p:cNvPr>
          <p:cNvSpPr/>
          <p:nvPr/>
        </p:nvSpPr>
        <p:spPr>
          <a:xfrm>
            <a:off x="5555473" y="3651982"/>
            <a:ext cx="1408058" cy="464681"/>
          </a:xfrm>
          <a:prstGeom prst="flowChartAlternateProcess">
            <a:avLst/>
          </a:prstGeom>
          <a:solidFill>
            <a:srgbClr val="A3B9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</a:rPr>
              <a:t>גורם</a:t>
            </a:r>
            <a:endParaRPr lang="he-I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מחבר מרפקי 3"/>
          <p:cNvCxnSpPr>
            <a:stCxn id="11" idx="2"/>
            <a:endCxn id="15" idx="0"/>
          </p:cNvCxnSpPr>
          <p:nvPr/>
        </p:nvCxnSpPr>
        <p:spPr>
          <a:xfrm rot="16200000" flipH="1">
            <a:off x="5051253" y="2443733"/>
            <a:ext cx="824290" cy="159220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מרפקי 11"/>
          <p:cNvCxnSpPr>
            <a:stCxn id="11" idx="2"/>
            <a:endCxn id="7" idx="0"/>
          </p:cNvCxnSpPr>
          <p:nvPr/>
        </p:nvCxnSpPr>
        <p:spPr>
          <a:xfrm rot="5400000">
            <a:off x="3496213" y="2480899"/>
            <a:ext cx="824289" cy="15178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מרפקי 19"/>
          <p:cNvCxnSpPr>
            <a:stCxn id="15" idx="2"/>
            <a:endCxn id="10" idx="0"/>
          </p:cNvCxnSpPr>
          <p:nvPr/>
        </p:nvCxnSpPr>
        <p:spPr>
          <a:xfrm rot="16200000" flipH="1">
            <a:off x="6544334" y="3831831"/>
            <a:ext cx="751275" cy="13209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מרפקי 21"/>
          <p:cNvCxnSpPr>
            <a:stCxn id="15" idx="2"/>
            <a:endCxn id="8" idx="0"/>
          </p:cNvCxnSpPr>
          <p:nvPr/>
        </p:nvCxnSpPr>
        <p:spPr>
          <a:xfrm rot="5400000">
            <a:off x="5334064" y="3942499"/>
            <a:ext cx="751275" cy="109960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/>
          <p:cNvSpPr/>
          <p:nvPr/>
        </p:nvSpPr>
        <p:spPr>
          <a:xfrm>
            <a:off x="5159899" y="145472"/>
            <a:ext cx="2020301" cy="362689"/>
          </a:xfrm>
          <a:prstGeom prst="rect">
            <a:avLst/>
          </a:prstGeom>
          <a:solidFill>
            <a:srgbClr val="4472C4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שלב </a:t>
            </a:r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4 </a:t>
            </a:r>
            <a:r>
              <a:rPr lang="he-IL" sz="1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| </a:t>
            </a:r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התעמקות </a:t>
            </a:r>
            <a:r>
              <a:rPr lang="he-IL" sz="1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|</a:t>
            </a:r>
          </a:p>
        </p:txBody>
      </p:sp>
      <p:pic>
        <p:nvPicPr>
          <p:cNvPr id="29" name="תמונה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94" y="1675516"/>
            <a:ext cx="4190260" cy="395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63">
            <a:extLst>
              <a:ext uri="{FF2B5EF4-FFF2-40B4-BE49-F238E27FC236}">
                <a16:creationId xmlns:a16="http://schemas.microsoft.com/office/drawing/2014/main" id="{223A438C-B9A1-4A47-9584-33CE8BA417F2}"/>
              </a:ext>
            </a:extLst>
          </p:cNvPr>
          <p:cNvSpPr/>
          <p:nvPr/>
        </p:nvSpPr>
        <p:spPr>
          <a:xfrm>
            <a:off x="8948726" y="4481905"/>
            <a:ext cx="986627" cy="502960"/>
          </a:xfrm>
          <a:prstGeom prst="flowChartAlternateProcess">
            <a:avLst/>
          </a:prstGeom>
          <a:solidFill>
            <a:srgbClr val="66CC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</a:rPr>
              <a:t>גורם</a:t>
            </a:r>
            <a:endParaRPr lang="he-I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מלבן: פינות מעוגלות 65">
            <a:extLst>
              <a:ext uri="{FF2B5EF4-FFF2-40B4-BE49-F238E27FC236}">
                <a16:creationId xmlns:a16="http://schemas.microsoft.com/office/drawing/2014/main" id="{194FF73D-C927-4173-B5E7-33B800D69531}"/>
              </a:ext>
            </a:extLst>
          </p:cNvPr>
          <p:cNvSpPr/>
          <p:nvPr/>
        </p:nvSpPr>
        <p:spPr>
          <a:xfrm>
            <a:off x="7286390" y="4481905"/>
            <a:ext cx="986627" cy="502960"/>
          </a:xfrm>
          <a:prstGeom prst="flowChartAlternateProcess">
            <a:avLst/>
          </a:prstGeom>
          <a:solidFill>
            <a:srgbClr val="66CC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accent1">
                    <a:lumMod val="50000"/>
                  </a:schemeClr>
                </a:solidFill>
              </a:rPr>
              <a:t>גורם</a:t>
            </a:r>
          </a:p>
        </p:txBody>
      </p:sp>
      <p:sp>
        <p:nvSpPr>
          <p:cNvPr id="4" name="מלבן: פינות מעוגלות 67">
            <a:extLst>
              <a:ext uri="{FF2B5EF4-FFF2-40B4-BE49-F238E27FC236}">
                <a16:creationId xmlns:a16="http://schemas.microsoft.com/office/drawing/2014/main" id="{30F1ED20-88C7-4458-BD09-92B5FF658603}"/>
              </a:ext>
            </a:extLst>
          </p:cNvPr>
          <p:cNvSpPr/>
          <p:nvPr/>
        </p:nvSpPr>
        <p:spPr>
          <a:xfrm>
            <a:off x="3961716" y="4481905"/>
            <a:ext cx="986627" cy="502960"/>
          </a:xfrm>
          <a:prstGeom prst="flowChartAlternateProcess">
            <a:avLst/>
          </a:prstGeom>
          <a:solidFill>
            <a:srgbClr val="66CC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accent1">
                    <a:lumMod val="50000"/>
                  </a:schemeClr>
                </a:solidFill>
              </a:rPr>
              <a:t>גורם</a:t>
            </a:r>
          </a:p>
        </p:txBody>
      </p:sp>
      <p:sp>
        <p:nvSpPr>
          <p:cNvPr id="5" name="מלבן: פינות מעוגלות 68">
            <a:extLst>
              <a:ext uri="{FF2B5EF4-FFF2-40B4-BE49-F238E27FC236}">
                <a16:creationId xmlns:a16="http://schemas.microsoft.com/office/drawing/2014/main" id="{C1A3AEE3-FA80-4994-90F3-5BAD25DC044A}"/>
              </a:ext>
            </a:extLst>
          </p:cNvPr>
          <p:cNvSpPr/>
          <p:nvPr/>
        </p:nvSpPr>
        <p:spPr>
          <a:xfrm>
            <a:off x="2299379" y="4481905"/>
            <a:ext cx="986627" cy="502960"/>
          </a:xfrm>
          <a:prstGeom prst="flowChartAlternateProcess">
            <a:avLst/>
          </a:prstGeom>
          <a:solidFill>
            <a:srgbClr val="66CC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accent1">
                    <a:lumMod val="50000"/>
                  </a:schemeClr>
                </a:solidFill>
              </a:rPr>
              <a:t>גורם</a:t>
            </a:r>
          </a:p>
        </p:txBody>
      </p:sp>
      <p:sp>
        <p:nvSpPr>
          <p:cNvPr id="6" name="מלבן: פינות מעוגלות 72">
            <a:extLst>
              <a:ext uri="{FF2B5EF4-FFF2-40B4-BE49-F238E27FC236}">
                <a16:creationId xmlns:a16="http://schemas.microsoft.com/office/drawing/2014/main" id="{E763B881-7EA0-4935-8DD7-BEA6B809F272}"/>
              </a:ext>
            </a:extLst>
          </p:cNvPr>
          <p:cNvSpPr/>
          <p:nvPr/>
        </p:nvSpPr>
        <p:spPr>
          <a:xfrm>
            <a:off x="5624053" y="4481905"/>
            <a:ext cx="986627" cy="502960"/>
          </a:xfrm>
          <a:prstGeom prst="flowChartAlternateProcess">
            <a:avLst/>
          </a:prstGeom>
          <a:solidFill>
            <a:srgbClr val="66CC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accent1">
                    <a:lumMod val="50000"/>
                  </a:schemeClr>
                </a:solidFill>
              </a:rPr>
              <a:t>גורם</a:t>
            </a:r>
          </a:p>
        </p:txBody>
      </p:sp>
      <p:sp>
        <p:nvSpPr>
          <p:cNvPr id="13" name="מלבן: פינות מעוגלות 63">
            <a:extLst>
              <a:ext uri="{FF2B5EF4-FFF2-40B4-BE49-F238E27FC236}">
                <a16:creationId xmlns:a16="http://schemas.microsoft.com/office/drawing/2014/main" id="{223A438C-B9A1-4A47-9584-33CE8BA417F2}"/>
              </a:ext>
            </a:extLst>
          </p:cNvPr>
          <p:cNvSpPr/>
          <p:nvPr/>
        </p:nvSpPr>
        <p:spPr>
          <a:xfrm>
            <a:off x="9161728" y="648700"/>
            <a:ext cx="1022090" cy="448381"/>
          </a:xfrm>
          <a:prstGeom prst="flowChartAlternateProcess">
            <a:avLst/>
          </a:prstGeom>
          <a:solidFill>
            <a:srgbClr val="CC66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</a:rPr>
              <a:t>השלכה</a:t>
            </a:r>
            <a:endParaRPr lang="he-I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מלבן: פינות מעוגלות 63">
            <a:extLst>
              <a:ext uri="{FF2B5EF4-FFF2-40B4-BE49-F238E27FC236}">
                <a16:creationId xmlns:a16="http://schemas.microsoft.com/office/drawing/2014/main" id="{223A438C-B9A1-4A47-9584-33CE8BA417F2}"/>
              </a:ext>
            </a:extLst>
          </p:cNvPr>
          <p:cNvSpPr/>
          <p:nvPr/>
        </p:nvSpPr>
        <p:spPr>
          <a:xfrm>
            <a:off x="7439617" y="648700"/>
            <a:ext cx="1022090" cy="448381"/>
          </a:xfrm>
          <a:prstGeom prst="flowChartAlternateProcess">
            <a:avLst/>
          </a:prstGeom>
          <a:solidFill>
            <a:srgbClr val="CC66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</a:rPr>
              <a:t>השלכה</a:t>
            </a:r>
            <a:endParaRPr lang="he-I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מלבן: פינות מעוגלות 63">
            <a:extLst>
              <a:ext uri="{FF2B5EF4-FFF2-40B4-BE49-F238E27FC236}">
                <a16:creationId xmlns:a16="http://schemas.microsoft.com/office/drawing/2014/main" id="{223A438C-B9A1-4A47-9584-33CE8BA417F2}"/>
              </a:ext>
            </a:extLst>
          </p:cNvPr>
          <p:cNvSpPr/>
          <p:nvPr/>
        </p:nvSpPr>
        <p:spPr>
          <a:xfrm>
            <a:off x="5717504" y="648700"/>
            <a:ext cx="1022090" cy="448381"/>
          </a:xfrm>
          <a:prstGeom prst="flowChartAlternateProcess">
            <a:avLst/>
          </a:prstGeom>
          <a:solidFill>
            <a:srgbClr val="CC66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</a:rPr>
              <a:t>השלכה</a:t>
            </a:r>
            <a:endParaRPr lang="he-I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מלבן: פינות מעוגלות 63">
            <a:extLst>
              <a:ext uri="{FF2B5EF4-FFF2-40B4-BE49-F238E27FC236}">
                <a16:creationId xmlns:a16="http://schemas.microsoft.com/office/drawing/2014/main" id="{223A438C-B9A1-4A47-9584-33CE8BA417F2}"/>
              </a:ext>
            </a:extLst>
          </p:cNvPr>
          <p:cNvSpPr/>
          <p:nvPr/>
        </p:nvSpPr>
        <p:spPr>
          <a:xfrm>
            <a:off x="3995391" y="648700"/>
            <a:ext cx="1022090" cy="448381"/>
          </a:xfrm>
          <a:prstGeom prst="flowChartAlternateProcess">
            <a:avLst/>
          </a:prstGeom>
          <a:solidFill>
            <a:srgbClr val="CC66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</a:rPr>
              <a:t>השלכה</a:t>
            </a:r>
            <a:endParaRPr lang="he-I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מלבן: פינות מעוגלות 63">
            <a:extLst>
              <a:ext uri="{FF2B5EF4-FFF2-40B4-BE49-F238E27FC236}">
                <a16:creationId xmlns:a16="http://schemas.microsoft.com/office/drawing/2014/main" id="{223A438C-B9A1-4A47-9584-33CE8BA417F2}"/>
              </a:ext>
            </a:extLst>
          </p:cNvPr>
          <p:cNvSpPr/>
          <p:nvPr/>
        </p:nvSpPr>
        <p:spPr>
          <a:xfrm>
            <a:off x="2273278" y="648700"/>
            <a:ext cx="1022090" cy="448381"/>
          </a:xfrm>
          <a:prstGeom prst="flowChartAlternateProcess">
            <a:avLst/>
          </a:prstGeom>
          <a:solidFill>
            <a:srgbClr val="CC66FF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</a:rPr>
              <a:t>השלכה</a:t>
            </a:r>
            <a:endParaRPr lang="he-I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מלבן: פינות מעוגלות 63">
            <a:extLst>
              <a:ext uri="{FF2B5EF4-FFF2-40B4-BE49-F238E27FC236}">
                <a16:creationId xmlns:a16="http://schemas.microsoft.com/office/drawing/2014/main" id="{223A438C-B9A1-4A47-9584-33CE8BA417F2}"/>
              </a:ext>
            </a:extLst>
          </p:cNvPr>
          <p:cNvSpPr/>
          <p:nvPr/>
        </p:nvSpPr>
        <p:spPr>
          <a:xfrm>
            <a:off x="7673725" y="2914516"/>
            <a:ext cx="967638" cy="493280"/>
          </a:xfrm>
          <a:prstGeom prst="flowChartAlternateProcess">
            <a:avLst/>
          </a:prstGeom>
          <a:solidFill>
            <a:srgbClr val="92D050">
              <a:alpha val="4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</a:rPr>
              <a:t>הבעיה </a:t>
            </a:r>
            <a:endParaRPr lang="he-I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11285975" y="1326759"/>
            <a:ext cx="152737" cy="432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buSzPts val="1800"/>
            </a:pPr>
            <a:endParaRPr lang="he-IL" sz="2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2413566" y="2280682"/>
            <a:ext cx="2525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buSzPts val="1800"/>
            </a:pPr>
            <a:r>
              <a:rPr lang="he-IL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עכשיו נרכז את כל השלבים</a:t>
            </a:r>
          </a:p>
          <a:p>
            <a:pPr lvl="0" algn="ctr" rtl="1">
              <a:buSzPts val="1800"/>
            </a:pPr>
            <a:r>
              <a:rPr lang="he-IL" sz="24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לדף אחד מסודר </a:t>
            </a:r>
            <a:r>
              <a:rPr lang="he-IL" sz="2400" dirty="0" smtClean="0">
                <a:solidFill>
                  <a:schemeClr val="dk1"/>
                </a:solidFill>
                <a:latin typeface="Calibri"/>
                <a:cs typeface="Calibri"/>
                <a:sym typeface="Wingdings" panose="05000000000000000000" pitchFamily="2" charset="2"/>
              </a:rPr>
              <a:t></a:t>
            </a:r>
            <a:endParaRPr lang="he-IL" sz="2400" dirty="0"/>
          </a:p>
        </p:txBody>
      </p:sp>
      <p:pic>
        <p:nvPicPr>
          <p:cNvPr id="28" name="תמונה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75" y="1279789"/>
            <a:ext cx="3022694" cy="2851492"/>
          </a:xfrm>
          <a:prstGeom prst="rect">
            <a:avLst/>
          </a:prstGeom>
        </p:spPr>
      </p:pic>
      <p:sp>
        <p:nvSpPr>
          <p:cNvPr id="23" name="מלבן: פינות מעוגלות 67">
            <a:extLst>
              <a:ext uri="{FF2B5EF4-FFF2-40B4-BE49-F238E27FC236}">
                <a16:creationId xmlns:a16="http://schemas.microsoft.com/office/drawing/2014/main" id="{30F1ED20-88C7-4458-BD09-92B5FF658603}"/>
              </a:ext>
            </a:extLst>
          </p:cNvPr>
          <p:cNvSpPr/>
          <p:nvPr/>
        </p:nvSpPr>
        <p:spPr>
          <a:xfrm>
            <a:off x="9676128" y="5493798"/>
            <a:ext cx="1068647" cy="352670"/>
          </a:xfrm>
          <a:prstGeom prst="flowChartAlternateProcess">
            <a:avLst/>
          </a:prstGeom>
          <a:solidFill>
            <a:srgbClr val="A3B9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accent1">
                    <a:lumMod val="50000"/>
                  </a:schemeClr>
                </a:solidFill>
              </a:rPr>
              <a:t>גורם</a:t>
            </a:r>
          </a:p>
        </p:txBody>
      </p:sp>
      <p:sp>
        <p:nvSpPr>
          <p:cNvPr id="27" name="מלבן: פינות מעוגלות 72">
            <a:extLst>
              <a:ext uri="{FF2B5EF4-FFF2-40B4-BE49-F238E27FC236}">
                <a16:creationId xmlns:a16="http://schemas.microsoft.com/office/drawing/2014/main" id="{E763B881-7EA0-4935-8DD7-BEA6B809F272}"/>
              </a:ext>
            </a:extLst>
          </p:cNvPr>
          <p:cNvSpPr/>
          <p:nvPr/>
        </p:nvSpPr>
        <p:spPr>
          <a:xfrm>
            <a:off x="8888801" y="5013053"/>
            <a:ext cx="1068647" cy="352670"/>
          </a:xfrm>
          <a:prstGeom prst="flowChartAlternateProcess">
            <a:avLst/>
          </a:prstGeom>
          <a:solidFill>
            <a:srgbClr val="A3B9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 smtClean="0">
                <a:solidFill>
                  <a:schemeClr val="accent1">
                    <a:lumMod val="50000"/>
                  </a:schemeClr>
                </a:solidFill>
              </a:rPr>
              <a:t>גורם</a:t>
            </a:r>
            <a:endParaRPr lang="he-I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9" name="מחבר מרפקי 28"/>
          <p:cNvCxnSpPr>
            <a:stCxn id="27" idx="2"/>
            <a:endCxn id="23" idx="0"/>
          </p:cNvCxnSpPr>
          <p:nvPr/>
        </p:nvCxnSpPr>
        <p:spPr>
          <a:xfrm rot="16200000" flipH="1">
            <a:off x="9752751" y="5036096"/>
            <a:ext cx="128075" cy="7873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מרפקי 29"/>
          <p:cNvCxnSpPr>
            <a:stCxn id="27" idx="2"/>
          </p:cNvCxnSpPr>
          <p:nvPr/>
        </p:nvCxnSpPr>
        <p:spPr>
          <a:xfrm rot="5400000">
            <a:off x="9018965" y="5089637"/>
            <a:ext cx="128075" cy="68024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מלבן: פינות מעוגלות 67">
            <a:extLst>
              <a:ext uri="{FF2B5EF4-FFF2-40B4-BE49-F238E27FC236}">
                <a16:creationId xmlns:a16="http://schemas.microsoft.com/office/drawing/2014/main" id="{30F1ED20-88C7-4458-BD09-92B5FF658603}"/>
              </a:ext>
            </a:extLst>
          </p:cNvPr>
          <p:cNvSpPr/>
          <p:nvPr/>
        </p:nvSpPr>
        <p:spPr>
          <a:xfrm>
            <a:off x="8223278" y="5488790"/>
            <a:ext cx="1068647" cy="352670"/>
          </a:xfrm>
          <a:prstGeom prst="flowChartAlternateProcess">
            <a:avLst/>
          </a:prstGeom>
          <a:solidFill>
            <a:srgbClr val="A3B9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accent1">
                    <a:lumMod val="50000"/>
                  </a:schemeClr>
                </a:solidFill>
              </a:rPr>
              <a:t>גורם</a:t>
            </a:r>
          </a:p>
        </p:txBody>
      </p:sp>
      <p:cxnSp>
        <p:nvCxnSpPr>
          <p:cNvPr id="42" name="מחבר מרפקי 41"/>
          <p:cNvCxnSpPr>
            <a:stCxn id="28" idx="0"/>
            <a:endCxn id="13" idx="2"/>
          </p:cNvCxnSpPr>
          <p:nvPr/>
        </p:nvCxnSpPr>
        <p:spPr>
          <a:xfrm rot="5400000" flipH="1" flipV="1">
            <a:off x="7865893" y="-527090"/>
            <a:ext cx="182708" cy="3431051"/>
          </a:xfrm>
          <a:prstGeom prst="bentConnector3">
            <a:avLst/>
          </a:prstGeom>
          <a:ln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מרפקי 43"/>
          <p:cNvCxnSpPr>
            <a:stCxn id="17" idx="2"/>
            <a:endCxn id="28" idx="0"/>
          </p:cNvCxnSpPr>
          <p:nvPr/>
        </p:nvCxnSpPr>
        <p:spPr>
          <a:xfrm rot="16200000" flipH="1">
            <a:off x="4421668" y="-540265"/>
            <a:ext cx="182708" cy="3457399"/>
          </a:xfrm>
          <a:prstGeom prst="bentConnector3">
            <a:avLst/>
          </a:prstGeom>
          <a:ln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מרפקי 45"/>
          <p:cNvCxnSpPr>
            <a:stCxn id="28" idx="2"/>
            <a:endCxn id="2" idx="0"/>
          </p:cNvCxnSpPr>
          <p:nvPr/>
        </p:nvCxnSpPr>
        <p:spPr>
          <a:xfrm rot="16200000" flipH="1">
            <a:off x="7666569" y="2706434"/>
            <a:ext cx="350624" cy="320031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מרפקי 47"/>
          <p:cNvCxnSpPr>
            <a:stCxn id="5" idx="0"/>
            <a:endCxn id="28" idx="2"/>
          </p:cNvCxnSpPr>
          <p:nvPr/>
        </p:nvCxnSpPr>
        <p:spPr>
          <a:xfrm rot="5400000" flipH="1" flipV="1">
            <a:off x="4341895" y="2582079"/>
            <a:ext cx="350624" cy="344902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37358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300</Words>
  <Application>Microsoft Office PowerPoint</Application>
  <PresentationFormat>מסך רחב</PresentationFormat>
  <Paragraphs>82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5" baseType="lpstr">
      <vt:lpstr>맑은 고딕</vt:lpstr>
      <vt:lpstr>Arial</vt:lpstr>
      <vt:lpstr>Calibri</vt:lpstr>
      <vt:lpstr>Gisha</vt:lpstr>
      <vt:lpstr>Wingdings</vt:lpstr>
      <vt:lpstr>ערכת נושא Office</vt:lpstr>
      <vt:lpstr>מצגת של PowerPoint‏</vt:lpstr>
      <vt:lpstr>תקציר הכלי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shaked grinbaum</dc:creator>
  <cp:lastModifiedBy>Riko Riko</cp:lastModifiedBy>
  <cp:revision>26</cp:revision>
  <dcterms:created xsi:type="dcterms:W3CDTF">2021-12-28T17:03:48Z</dcterms:created>
  <dcterms:modified xsi:type="dcterms:W3CDTF">2022-05-08T10:45:51Z</dcterms:modified>
</cp:coreProperties>
</file>