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8" r:id="rId2"/>
    <p:sldId id="270" r:id="rId3"/>
    <p:sldId id="269" r:id="rId4"/>
    <p:sldId id="275" r:id="rId5"/>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B2D4"/>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סגנון ביניים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סגנון ביניים 2 - הדגשה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סגנון ביניים 2 - הדגשה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סגנון ביניים 2 - הדגשה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סגנון ביניים 3 - הדגשה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35758FB7-9AC5-4552-8A53-C91805E547FA}" styleName="סגנון ערכת נושא 1 - הדגשה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ללא סגנון, ללא רשת">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2015" autoAdjust="0"/>
    <p:restoredTop sz="94660"/>
  </p:normalViewPr>
  <p:slideViewPr>
    <p:cSldViewPr snapToGrid="0">
      <p:cViewPr varScale="1">
        <p:scale>
          <a:sx n="70" d="100"/>
          <a:sy n="70" d="100"/>
        </p:scale>
        <p:origin x="88" y="6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כותרת בלבד">
    <p:bg>
      <p:bgPr>
        <a:solidFill>
          <a:schemeClr val="bg1"/>
        </a:solidFill>
        <a:effectLst/>
      </p:bgPr>
    </p:bg>
    <p:spTree>
      <p:nvGrpSpPr>
        <p:cNvPr id="1" name=""/>
        <p:cNvGrpSpPr/>
        <p:nvPr/>
      </p:nvGrpSpPr>
      <p:grpSpPr>
        <a:xfrm>
          <a:off x="0" y="0"/>
          <a:ext cx="0" cy="0"/>
          <a:chOff x="0" y="0"/>
          <a:chExt cx="0" cy="0"/>
        </a:xfrm>
      </p:grpSpPr>
      <p:pic>
        <p:nvPicPr>
          <p:cNvPr id="10" name="תמונה 9">
            <a:extLst>
              <a:ext uri="{FF2B5EF4-FFF2-40B4-BE49-F238E27FC236}">
                <a16:creationId xmlns:a16="http://schemas.microsoft.com/office/drawing/2014/main" id="{F5CDAC3D-F8E9-419F-BCAA-18F06FB5FB1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2" y="0"/>
            <a:ext cx="12190815" cy="6858000"/>
          </a:xfrm>
          <a:prstGeom prst="rect">
            <a:avLst/>
          </a:prstGeom>
        </p:spPr>
      </p:pic>
      <p:sp>
        <p:nvSpPr>
          <p:cNvPr id="2" name="כותרת 1">
            <a:extLst>
              <a:ext uri="{FF2B5EF4-FFF2-40B4-BE49-F238E27FC236}">
                <a16:creationId xmlns:a16="http://schemas.microsoft.com/office/drawing/2014/main" id="{904F650D-5DC9-4A78-90AA-F450495362F2}"/>
              </a:ext>
            </a:extLst>
          </p:cNvPr>
          <p:cNvSpPr>
            <a:spLocks noGrp="1"/>
          </p:cNvSpPr>
          <p:nvPr>
            <p:ph type="title"/>
          </p:nvPr>
        </p:nvSpPr>
        <p:spPr/>
        <p:txBody>
          <a:bodyPr/>
          <a:lstStyle>
            <a:lvl1pPr>
              <a:defRPr>
                <a:solidFill>
                  <a:schemeClr val="bg1"/>
                </a:solidFill>
                <a:latin typeface="Gisha" panose="020B0502040204020203" pitchFamily="34" charset="-79"/>
                <a:cs typeface="Gisha" panose="020B0502040204020203" pitchFamily="34" charset="-79"/>
              </a:defRPr>
            </a:lvl1pPr>
          </a:lstStyle>
          <a:p>
            <a:r>
              <a:rPr lang="he-IL" dirty="0"/>
              <a:t>לחץ כדי לערוך סגנון כותרת של תבנית בסיס</a:t>
            </a:r>
          </a:p>
        </p:txBody>
      </p:sp>
      <p:sp>
        <p:nvSpPr>
          <p:cNvPr id="3" name="מציין מיקום של תאריך 2">
            <a:extLst>
              <a:ext uri="{FF2B5EF4-FFF2-40B4-BE49-F238E27FC236}">
                <a16:creationId xmlns:a16="http://schemas.microsoft.com/office/drawing/2014/main" id="{53FEA745-14DA-4888-98C3-18155EF4C724}"/>
              </a:ext>
            </a:extLst>
          </p:cNvPr>
          <p:cNvSpPr>
            <a:spLocks noGrp="1"/>
          </p:cNvSpPr>
          <p:nvPr>
            <p:ph type="dt" sz="half" idx="10"/>
          </p:nvPr>
        </p:nvSpPr>
        <p:spPr/>
        <p:txBody>
          <a:bodyPr/>
          <a:lstStyle/>
          <a:p>
            <a:fld id="{87A6FFB9-8E62-41B9-8309-10A030640D22}" type="datetimeFigureOut">
              <a:rPr lang="he-IL" smtClean="0"/>
              <a:t>י"א/טבת/תשפ"ג</a:t>
            </a:fld>
            <a:endParaRPr lang="he-IL"/>
          </a:p>
        </p:txBody>
      </p:sp>
      <p:sp>
        <p:nvSpPr>
          <p:cNvPr id="4" name="מציין מיקום של כותרת תחתונה 3">
            <a:extLst>
              <a:ext uri="{FF2B5EF4-FFF2-40B4-BE49-F238E27FC236}">
                <a16:creationId xmlns:a16="http://schemas.microsoft.com/office/drawing/2014/main" id="{32739124-2594-4499-A0AA-0E98217E5F02}"/>
              </a:ext>
            </a:extLst>
          </p:cNvPr>
          <p:cNvSpPr>
            <a:spLocks noGrp="1"/>
          </p:cNvSpPr>
          <p:nvPr>
            <p:ph type="ftr" sz="quarter" idx="11"/>
          </p:nvPr>
        </p:nvSpPr>
        <p:spPr/>
        <p:txBody>
          <a:bodyPr/>
          <a:lstStyle/>
          <a:p>
            <a:endParaRPr lang="he-IL"/>
          </a:p>
        </p:txBody>
      </p:sp>
      <p:sp>
        <p:nvSpPr>
          <p:cNvPr id="5" name="מציין מיקום של מספר שקופית 4">
            <a:extLst>
              <a:ext uri="{FF2B5EF4-FFF2-40B4-BE49-F238E27FC236}">
                <a16:creationId xmlns:a16="http://schemas.microsoft.com/office/drawing/2014/main" id="{BE21E8F7-ECBF-42C1-A838-9ACA0F726927}"/>
              </a:ext>
            </a:extLst>
          </p:cNvPr>
          <p:cNvSpPr>
            <a:spLocks noGrp="1"/>
          </p:cNvSpPr>
          <p:nvPr>
            <p:ph type="sldNum" sz="quarter" idx="12"/>
          </p:nvPr>
        </p:nvSpPr>
        <p:spPr/>
        <p:txBody>
          <a:bodyPr/>
          <a:lstStyle/>
          <a:p>
            <a:fld id="{2FCD8D9C-DDFD-423E-8CA7-A0C93D40A1C5}" type="slidenum">
              <a:rPr lang="he-IL" smtClean="0"/>
              <a:t>‹#›</a:t>
            </a:fld>
            <a:endParaRPr lang="he-IL"/>
          </a:p>
        </p:txBody>
      </p:sp>
      <p:sp>
        <p:nvSpPr>
          <p:cNvPr id="7" name="מציין מיקום טקסט 6">
            <a:extLst>
              <a:ext uri="{FF2B5EF4-FFF2-40B4-BE49-F238E27FC236}">
                <a16:creationId xmlns:a16="http://schemas.microsoft.com/office/drawing/2014/main" id="{660860DA-307E-434E-A6F5-424FF602CDC7}"/>
              </a:ext>
            </a:extLst>
          </p:cNvPr>
          <p:cNvSpPr>
            <a:spLocks noGrp="1"/>
          </p:cNvSpPr>
          <p:nvPr>
            <p:ph type="body" sz="quarter" idx="13"/>
          </p:nvPr>
        </p:nvSpPr>
        <p:spPr>
          <a:xfrm>
            <a:off x="2419350" y="2219325"/>
            <a:ext cx="8877300" cy="3857625"/>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pic>
        <p:nvPicPr>
          <p:cNvPr id="8" name="תמונה 7" descr="תמונה שמכילה מקורה, תנור, מתכת, בישול&#10;&#10;התיאור נוצר באופן אוטומטי">
            <a:extLst>
              <a:ext uri="{FF2B5EF4-FFF2-40B4-BE49-F238E27FC236}">
                <a16:creationId xmlns:a16="http://schemas.microsoft.com/office/drawing/2014/main" id="{A7EB8FAF-F690-403E-8E10-8DFEC4F2BA0A}"/>
              </a:ext>
            </a:extLst>
          </p:cNvPr>
          <p:cNvPicPr>
            <a:picLocks noChangeAspect="1"/>
          </p:cNvPicPr>
          <p:nvPr userDrawn="1"/>
        </p:nvPicPr>
        <p:blipFill>
          <a:blip r:embed="rId3">
            <a:alphaModFix amt="5000"/>
            <a:extLst>
              <a:ext uri="{28A0092B-C50C-407E-A947-70E740481C1C}">
                <a14:useLocalDpi xmlns:a14="http://schemas.microsoft.com/office/drawing/2010/main" val="0"/>
              </a:ext>
            </a:extLst>
          </a:blip>
          <a:stretch>
            <a:fillRect/>
          </a:stretch>
        </p:blipFill>
        <p:spPr>
          <a:xfrm>
            <a:off x="-53084" y="0"/>
            <a:ext cx="12298165" cy="6858000"/>
          </a:xfrm>
          <a:prstGeom prst="rect">
            <a:avLst/>
          </a:prstGeom>
        </p:spPr>
      </p:pic>
    </p:spTree>
    <p:extLst>
      <p:ext uri="{BB962C8B-B14F-4D97-AF65-F5344CB8AC3E}">
        <p14:creationId xmlns:p14="http://schemas.microsoft.com/office/powerpoint/2010/main" val="14903021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ריק">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תמונה 1" descr="תמונה שמכילה מקורה, תנור, מתכת, בישול&#10;&#10;התיאור נוצר באופן אוטומטי">
            <a:extLst>
              <a:ext uri="{FF2B5EF4-FFF2-40B4-BE49-F238E27FC236}">
                <a16:creationId xmlns:a16="http://schemas.microsoft.com/office/drawing/2014/main" id="{A7EB8FAF-F690-403E-8E10-8DFEC4F2BA0A}"/>
              </a:ext>
            </a:extLst>
          </p:cNvPr>
          <p:cNvPicPr>
            <a:picLocks noChangeAspect="1"/>
          </p:cNvPicPr>
          <p:nvPr userDrawn="1"/>
        </p:nvPicPr>
        <p:blipFill>
          <a:blip r:embed="rId3">
            <a:alphaModFix amt="5000"/>
            <a:extLst>
              <a:ext uri="{28A0092B-C50C-407E-A947-70E740481C1C}">
                <a14:useLocalDpi xmlns:a14="http://schemas.microsoft.com/office/drawing/2010/main" val="0"/>
              </a:ext>
            </a:extLst>
          </a:blip>
          <a:stretch>
            <a:fillRect/>
          </a:stretch>
        </p:blipFill>
        <p:spPr>
          <a:xfrm>
            <a:off x="-53084" y="0"/>
            <a:ext cx="12298165" cy="6858000"/>
          </a:xfrm>
          <a:prstGeom prst="rect">
            <a:avLst/>
          </a:prstGeom>
        </p:spPr>
      </p:pic>
    </p:spTree>
    <p:extLst>
      <p:ext uri="{BB962C8B-B14F-4D97-AF65-F5344CB8AC3E}">
        <p14:creationId xmlns:p14="http://schemas.microsoft.com/office/powerpoint/2010/main" val="37389686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1_כותרת בלבד">
    <p:spTree>
      <p:nvGrpSpPr>
        <p:cNvPr id="1" name=""/>
        <p:cNvGrpSpPr/>
        <p:nvPr/>
      </p:nvGrpSpPr>
      <p:grpSpPr>
        <a:xfrm>
          <a:off x="0" y="0"/>
          <a:ext cx="0" cy="0"/>
          <a:chOff x="0" y="0"/>
          <a:chExt cx="0" cy="0"/>
        </a:xfrm>
      </p:grpSpPr>
      <p:pic>
        <p:nvPicPr>
          <p:cNvPr id="6" name="תמונה 5">
            <a:extLst>
              <a:ext uri="{FF2B5EF4-FFF2-40B4-BE49-F238E27FC236}">
                <a16:creationId xmlns:a16="http://schemas.microsoft.com/office/drawing/2014/main" id="{27E10190-BCB2-48ED-B017-6EB1D7A1E91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2" y="0"/>
            <a:ext cx="12190815" cy="6858000"/>
          </a:xfrm>
          <a:prstGeom prst="rect">
            <a:avLst/>
          </a:prstGeom>
        </p:spPr>
      </p:pic>
      <p:sp>
        <p:nvSpPr>
          <p:cNvPr id="2" name="כותרת 1">
            <a:extLst>
              <a:ext uri="{FF2B5EF4-FFF2-40B4-BE49-F238E27FC236}">
                <a16:creationId xmlns:a16="http://schemas.microsoft.com/office/drawing/2014/main" id="{904F650D-5DC9-4A78-90AA-F450495362F2}"/>
              </a:ext>
            </a:extLst>
          </p:cNvPr>
          <p:cNvSpPr>
            <a:spLocks noGrp="1"/>
          </p:cNvSpPr>
          <p:nvPr>
            <p:ph type="title"/>
          </p:nvPr>
        </p:nvSpPr>
        <p:spPr/>
        <p:txBody>
          <a:bodyPr/>
          <a:lstStyle>
            <a:lvl1pPr>
              <a:defRPr>
                <a:solidFill>
                  <a:schemeClr val="tx1"/>
                </a:solidFill>
                <a:latin typeface="Gisha" panose="020B0502040204020203" pitchFamily="34" charset="-79"/>
                <a:cs typeface="Gisha" panose="020B0502040204020203" pitchFamily="34" charset="-79"/>
              </a:defRPr>
            </a:lvl1pPr>
          </a:lstStyle>
          <a:p>
            <a:r>
              <a:rPr lang="he-IL" dirty="0"/>
              <a:t>לחץ כדי לערוך סגנון כותרת של תבנית בסיס</a:t>
            </a:r>
          </a:p>
        </p:txBody>
      </p:sp>
      <p:pic>
        <p:nvPicPr>
          <p:cNvPr id="4" name="תמונה 3" descr="תמונה שמכילה מקורה, תנור, מתכת, בישול&#10;&#10;התיאור נוצר באופן אוטומטי">
            <a:extLst>
              <a:ext uri="{FF2B5EF4-FFF2-40B4-BE49-F238E27FC236}">
                <a16:creationId xmlns:a16="http://schemas.microsoft.com/office/drawing/2014/main" id="{A7EB8FAF-F690-403E-8E10-8DFEC4F2BA0A}"/>
              </a:ext>
            </a:extLst>
          </p:cNvPr>
          <p:cNvPicPr>
            <a:picLocks noChangeAspect="1"/>
          </p:cNvPicPr>
          <p:nvPr userDrawn="1"/>
        </p:nvPicPr>
        <p:blipFill>
          <a:blip r:embed="rId3">
            <a:alphaModFix amt="5000"/>
            <a:extLst>
              <a:ext uri="{28A0092B-C50C-407E-A947-70E740481C1C}">
                <a14:useLocalDpi xmlns:a14="http://schemas.microsoft.com/office/drawing/2010/main" val="0"/>
              </a:ext>
            </a:extLst>
          </a:blip>
          <a:stretch>
            <a:fillRect/>
          </a:stretch>
        </p:blipFill>
        <p:spPr>
          <a:xfrm>
            <a:off x="-53084" y="0"/>
            <a:ext cx="12298165" cy="6858000"/>
          </a:xfrm>
          <a:prstGeom prst="rect">
            <a:avLst/>
          </a:prstGeom>
        </p:spPr>
      </p:pic>
    </p:spTree>
    <p:extLst>
      <p:ext uri="{BB962C8B-B14F-4D97-AF65-F5344CB8AC3E}">
        <p14:creationId xmlns:p14="http://schemas.microsoft.com/office/powerpoint/2010/main" val="18617853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כותרת בלבד">
    <p:bg>
      <p:bgPr>
        <a:solidFill>
          <a:schemeClr val="bg1"/>
        </a:solidFill>
        <a:effectLst/>
      </p:bgPr>
    </p:bg>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04F650D-5DC9-4A78-90AA-F450495362F2}"/>
              </a:ext>
            </a:extLst>
          </p:cNvPr>
          <p:cNvSpPr>
            <a:spLocks noGrp="1"/>
          </p:cNvSpPr>
          <p:nvPr>
            <p:ph type="title"/>
          </p:nvPr>
        </p:nvSpPr>
        <p:spPr>
          <a:xfrm>
            <a:off x="641555" y="372499"/>
            <a:ext cx="10712245" cy="1325563"/>
          </a:xfrm>
        </p:spPr>
        <p:txBody>
          <a:bodyPr/>
          <a:lstStyle>
            <a:lvl1pPr>
              <a:defRPr>
                <a:solidFill>
                  <a:schemeClr val="tx1"/>
                </a:solidFill>
                <a:latin typeface="Gisha" panose="020B0502040204020203" pitchFamily="34" charset="-79"/>
                <a:cs typeface="Gisha" panose="020B0502040204020203" pitchFamily="34" charset="-79"/>
              </a:defRPr>
            </a:lvl1pPr>
          </a:lstStyle>
          <a:p>
            <a:r>
              <a:rPr lang="he-IL" dirty="0"/>
              <a:t>לחץ כדי לערוך סגנון כותרת של תבנית בסיס</a:t>
            </a:r>
          </a:p>
        </p:txBody>
      </p:sp>
      <p:sp>
        <p:nvSpPr>
          <p:cNvPr id="7" name="מציין מיקום טקסט 6">
            <a:extLst>
              <a:ext uri="{FF2B5EF4-FFF2-40B4-BE49-F238E27FC236}">
                <a16:creationId xmlns:a16="http://schemas.microsoft.com/office/drawing/2014/main" id="{660860DA-307E-434E-A6F5-424FF602CDC7}"/>
              </a:ext>
            </a:extLst>
          </p:cNvPr>
          <p:cNvSpPr>
            <a:spLocks noGrp="1"/>
          </p:cNvSpPr>
          <p:nvPr>
            <p:ph type="body" sz="quarter" idx="13"/>
          </p:nvPr>
        </p:nvSpPr>
        <p:spPr>
          <a:xfrm>
            <a:off x="2374490" y="1902235"/>
            <a:ext cx="8015134" cy="3857625"/>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pic>
        <p:nvPicPr>
          <p:cNvPr id="4" name="תמונה 3">
            <a:extLst>
              <a:ext uri="{FF2B5EF4-FFF2-40B4-BE49-F238E27FC236}">
                <a16:creationId xmlns:a16="http://schemas.microsoft.com/office/drawing/2014/main" id="{48974686-CE38-4746-B0E2-DCA1FCB9641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2" y="0"/>
            <a:ext cx="12190815" cy="6858000"/>
          </a:xfrm>
          <a:prstGeom prst="rect">
            <a:avLst/>
          </a:prstGeom>
        </p:spPr>
      </p:pic>
      <p:pic>
        <p:nvPicPr>
          <p:cNvPr id="5" name="תמונה 4" descr="תמונה שמכילה מקורה, תנור, מתכת, בישול&#10;&#10;התיאור נוצר באופן אוטומטי">
            <a:extLst>
              <a:ext uri="{FF2B5EF4-FFF2-40B4-BE49-F238E27FC236}">
                <a16:creationId xmlns:a16="http://schemas.microsoft.com/office/drawing/2014/main" id="{A7EB8FAF-F690-403E-8E10-8DFEC4F2BA0A}"/>
              </a:ext>
            </a:extLst>
          </p:cNvPr>
          <p:cNvPicPr>
            <a:picLocks noChangeAspect="1"/>
          </p:cNvPicPr>
          <p:nvPr userDrawn="1"/>
        </p:nvPicPr>
        <p:blipFill>
          <a:blip r:embed="rId3">
            <a:alphaModFix amt="5000"/>
            <a:extLst>
              <a:ext uri="{28A0092B-C50C-407E-A947-70E740481C1C}">
                <a14:useLocalDpi xmlns:a14="http://schemas.microsoft.com/office/drawing/2010/main" val="0"/>
              </a:ext>
            </a:extLst>
          </a:blip>
          <a:stretch>
            <a:fillRect/>
          </a:stretch>
        </p:blipFill>
        <p:spPr>
          <a:xfrm>
            <a:off x="-53084" y="0"/>
            <a:ext cx="12298165" cy="6858000"/>
          </a:xfrm>
          <a:prstGeom prst="rect">
            <a:avLst/>
          </a:prstGeom>
        </p:spPr>
      </p:pic>
    </p:spTree>
    <p:extLst>
      <p:ext uri="{BB962C8B-B14F-4D97-AF65-F5344CB8AC3E}">
        <p14:creationId xmlns:p14="http://schemas.microsoft.com/office/powerpoint/2010/main" val="33023808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C7B835D6-4FB1-4D85-9B75-2D847A48A22D}"/>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438E64FE-4297-485F-9BD6-58A10243B044}"/>
              </a:ext>
            </a:extLst>
          </p:cNvPr>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264E4418-1388-4730-B3AE-45A6F986C5EA}"/>
              </a:ext>
            </a:extLst>
          </p:cNvPr>
          <p:cNvSpPr>
            <a:spLocks noGrp="1"/>
          </p:cNvSpPr>
          <p:nvPr>
            <p:ph type="dt" sz="half" idx="10"/>
          </p:nvPr>
        </p:nvSpPr>
        <p:spPr/>
        <p:txBody>
          <a:bodyPr/>
          <a:lstStyle/>
          <a:p>
            <a:fld id="{87A6FFB9-8E62-41B9-8309-10A030640D22}" type="datetimeFigureOut">
              <a:rPr lang="he-IL" smtClean="0"/>
              <a:t>י"א/טבת/תשפ"ג</a:t>
            </a:fld>
            <a:endParaRPr lang="he-IL"/>
          </a:p>
        </p:txBody>
      </p:sp>
      <p:sp>
        <p:nvSpPr>
          <p:cNvPr id="5" name="מציין מיקום של כותרת תחתונה 4">
            <a:extLst>
              <a:ext uri="{FF2B5EF4-FFF2-40B4-BE49-F238E27FC236}">
                <a16:creationId xmlns:a16="http://schemas.microsoft.com/office/drawing/2014/main" id="{D43EFB69-6EBF-4CA5-A430-09F4EF42B825}"/>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87D7CCAD-2B0B-4346-B687-5C0FC3D6440E}"/>
              </a:ext>
            </a:extLst>
          </p:cNvPr>
          <p:cNvSpPr>
            <a:spLocks noGrp="1"/>
          </p:cNvSpPr>
          <p:nvPr>
            <p:ph type="sldNum" sz="quarter" idx="12"/>
          </p:nvPr>
        </p:nvSpPr>
        <p:spPr/>
        <p:txBody>
          <a:bodyPr/>
          <a:lstStyle/>
          <a:p>
            <a:fld id="{2FCD8D9C-DDFD-423E-8CA7-A0C93D40A1C5}" type="slidenum">
              <a:rPr lang="he-IL" smtClean="0"/>
              <a:t>‹#›</a:t>
            </a:fld>
            <a:endParaRPr lang="he-IL"/>
          </a:p>
        </p:txBody>
      </p:sp>
    </p:spTree>
    <p:extLst>
      <p:ext uri="{BB962C8B-B14F-4D97-AF65-F5344CB8AC3E}">
        <p14:creationId xmlns:p14="http://schemas.microsoft.com/office/powerpoint/2010/main" val="40065623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a:extLst>
              <a:ext uri="{FF2B5EF4-FFF2-40B4-BE49-F238E27FC236}">
                <a16:creationId xmlns:a16="http://schemas.microsoft.com/office/drawing/2014/main" id="{7DFD7177-B0A0-40FC-8F0E-BEF6282AAE9D}"/>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EE1A476F-87FA-4926-9936-AC0A063CA265}"/>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1F76CC14-5940-4C50-9EF8-CF43A33FED0A}"/>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87A6FFB9-8E62-41B9-8309-10A030640D22}" type="datetimeFigureOut">
              <a:rPr lang="he-IL" smtClean="0"/>
              <a:t>י"א/טבת/תשפ"ג</a:t>
            </a:fld>
            <a:endParaRPr lang="he-IL"/>
          </a:p>
        </p:txBody>
      </p:sp>
      <p:sp>
        <p:nvSpPr>
          <p:cNvPr id="5" name="מציין מיקום של כותרת תחתונה 4">
            <a:extLst>
              <a:ext uri="{FF2B5EF4-FFF2-40B4-BE49-F238E27FC236}">
                <a16:creationId xmlns:a16="http://schemas.microsoft.com/office/drawing/2014/main" id="{2504B128-BDD0-4203-80B3-E3DD335A92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a:extLst>
              <a:ext uri="{FF2B5EF4-FFF2-40B4-BE49-F238E27FC236}">
                <a16:creationId xmlns:a16="http://schemas.microsoft.com/office/drawing/2014/main" id="{F69F37CA-9271-4ECE-8964-62AE2BEF4BFD}"/>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2FCD8D9C-DDFD-423E-8CA7-A0C93D40A1C5}" type="slidenum">
              <a:rPr lang="he-IL" smtClean="0"/>
              <a:t>‹#›</a:t>
            </a:fld>
            <a:endParaRPr lang="he-IL"/>
          </a:p>
        </p:txBody>
      </p:sp>
    </p:spTree>
    <p:extLst>
      <p:ext uri="{BB962C8B-B14F-4D97-AF65-F5344CB8AC3E}">
        <p14:creationId xmlns:p14="http://schemas.microsoft.com/office/powerpoint/2010/main" val="1633923024"/>
      </p:ext>
    </p:extLst>
  </p:cSld>
  <p:clrMap bg1="lt1" tx1="dk1" bg2="lt2" tx2="dk2" accent1="accent1" accent2="accent2" accent3="accent3" accent4="accent4" accent5="accent5" accent6="accent6" hlink="hlink" folHlink="folHlink"/>
  <p:sldLayoutIdLst>
    <p:sldLayoutId id="2147483654" r:id="rId1"/>
    <p:sldLayoutId id="2147483655" r:id="rId2"/>
    <p:sldLayoutId id="2147483660" r:id="rId3"/>
    <p:sldLayoutId id="2147483661" r:id="rId4"/>
    <p:sldLayoutId id="2147483650" r:id="rId5"/>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תמונה 4" descr="תמונה שמכילה מקורה, תנור, מתכת, בישול&#10;&#10;התיאור נוצר באופן אוטומטי">
            <a:extLst>
              <a:ext uri="{FF2B5EF4-FFF2-40B4-BE49-F238E27FC236}">
                <a16:creationId xmlns:a16="http://schemas.microsoft.com/office/drawing/2014/main" id="{A7EB8FAF-F690-403E-8E10-8DFEC4F2BA0A}"/>
              </a:ext>
            </a:extLst>
          </p:cNvPr>
          <p:cNvPicPr>
            <a:picLocks noChangeAspect="1"/>
          </p:cNvPicPr>
          <p:nvPr/>
        </p:nvPicPr>
        <p:blipFill>
          <a:blip r:embed="rId2">
            <a:alphaModFix amt="5000"/>
            <a:extLst>
              <a:ext uri="{28A0092B-C50C-407E-A947-70E740481C1C}">
                <a14:useLocalDpi xmlns:a14="http://schemas.microsoft.com/office/drawing/2010/main" val="0"/>
              </a:ext>
            </a:extLst>
          </a:blip>
          <a:stretch>
            <a:fillRect/>
          </a:stretch>
        </p:blipFill>
        <p:spPr>
          <a:xfrm>
            <a:off x="0" y="0"/>
            <a:ext cx="12298165" cy="6858000"/>
          </a:xfrm>
          <a:prstGeom prst="rect">
            <a:avLst/>
          </a:prstGeom>
        </p:spPr>
      </p:pic>
      <p:pic>
        <p:nvPicPr>
          <p:cNvPr id="3" name="תמונה 2">
            <a:extLst>
              <a:ext uri="{FF2B5EF4-FFF2-40B4-BE49-F238E27FC236}">
                <a16:creationId xmlns:a16="http://schemas.microsoft.com/office/drawing/2014/main" id="{F0B81442-D742-45A7-804A-CD2C680693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6" y="0"/>
            <a:ext cx="12190815" cy="6858000"/>
          </a:xfrm>
          <a:prstGeom prst="rect">
            <a:avLst/>
          </a:prstGeom>
        </p:spPr>
      </p:pic>
      <p:sp>
        <p:nvSpPr>
          <p:cNvPr id="4" name="כותרת 1">
            <a:extLst>
              <a:ext uri="{FF2B5EF4-FFF2-40B4-BE49-F238E27FC236}">
                <a16:creationId xmlns:a16="http://schemas.microsoft.com/office/drawing/2014/main" id="{D89A7D17-3D10-4000-8186-546D4561918C}"/>
              </a:ext>
            </a:extLst>
          </p:cNvPr>
          <p:cNvSpPr txBox="1">
            <a:spLocks/>
          </p:cNvSpPr>
          <p:nvPr/>
        </p:nvSpPr>
        <p:spPr>
          <a:xfrm>
            <a:off x="8796759" y="3429000"/>
            <a:ext cx="1596744" cy="523568"/>
          </a:xfrm>
          <a:prstGeom prst="rect">
            <a:avLst/>
          </a:prstGeom>
        </p:spPr>
        <p:txBody>
          <a:bodyPr vert="horz" lIns="91440" tIns="45720" rIns="91440" bIns="45720" rtlCol="1" anchor="ctr">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he-IL" sz="2000" dirty="0">
                <a:solidFill>
                  <a:schemeClr val="bg1"/>
                </a:solidFill>
                <a:latin typeface="Calibri" panose="020F0502020204030204" pitchFamily="34" charset="0"/>
                <a:cs typeface="Calibri" panose="020F0502020204030204" pitchFamily="34" charset="0"/>
              </a:rPr>
              <a:t>התנסות </a:t>
            </a:r>
            <a:r>
              <a:rPr lang="en-US" sz="2000" dirty="0">
                <a:solidFill>
                  <a:schemeClr val="bg1"/>
                </a:solidFill>
                <a:latin typeface="Calibri" panose="020F0502020204030204" pitchFamily="34" charset="0"/>
                <a:cs typeface="Calibri" panose="020F0502020204030204" pitchFamily="34" charset="0"/>
              </a:rPr>
              <a:t>MVP</a:t>
            </a:r>
            <a:endParaRPr lang="he-IL" sz="2000" dirty="0">
              <a:solidFill>
                <a:schemeClr val="bg1"/>
              </a:solidFill>
              <a:latin typeface="Calibri" panose="020F0502020204030204" pitchFamily="34" charset="0"/>
              <a:cs typeface="Calibri" panose="020F0502020204030204" pitchFamily="34" charset="0"/>
            </a:endParaRPr>
          </a:p>
        </p:txBody>
      </p:sp>
      <p:pic>
        <p:nvPicPr>
          <p:cNvPr id="35" name="תמונה 34"/>
          <p:cNvPicPr>
            <a:picLocks noChangeAspect="1"/>
          </p:cNvPicPr>
          <p:nvPr/>
        </p:nvPicPr>
        <p:blipFill>
          <a:blip r:embed="rId4"/>
          <a:stretch>
            <a:fillRect/>
          </a:stretch>
        </p:blipFill>
        <p:spPr>
          <a:xfrm>
            <a:off x="3575875" y="2913316"/>
            <a:ext cx="3705225" cy="866775"/>
          </a:xfrm>
          <a:prstGeom prst="rect">
            <a:avLst/>
          </a:prstGeom>
        </p:spPr>
      </p:pic>
    </p:spTree>
    <p:extLst>
      <p:ext uri="{BB962C8B-B14F-4D97-AF65-F5344CB8AC3E}">
        <p14:creationId xmlns:p14="http://schemas.microsoft.com/office/powerpoint/2010/main" val="10081142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r>
              <a:rPr lang="he-IL" sz="5400" b="1" dirty="0"/>
              <a:t>תקציר הכלי</a:t>
            </a:r>
          </a:p>
        </p:txBody>
      </p:sp>
      <p:sp>
        <p:nvSpPr>
          <p:cNvPr id="4" name="מלבן 3"/>
          <p:cNvSpPr/>
          <p:nvPr/>
        </p:nvSpPr>
        <p:spPr>
          <a:xfrm>
            <a:off x="2029968" y="2108871"/>
            <a:ext cx="9610344" cy="4031873"/>
          </a:xfrm>
          <a:prstGeom prst="rect">
            <a:avLst/>
          </a:prstGeom>
        </p:spPr>
        <p:txBody>
          <a:bodyPr wrap="square">
            <a:spAutoFit/>
          </a:bodyPr>
          <a:lstStyle/>
          <a:p>
            <a:pPr lvl="0"/>
            <a:r>
              <a:rPr lang="he-IL" sz="3200" dirty="0">
                <a:solidFill>
                  <a:srgbClr val="000000"/>
                </a:solidFill>
                <a:latin typeface="Assistant"/>
                <a:ea typeface="Assistant"/>
                <a:cs typeface="Assistant"/>
                <a:sym typeface="Assistant"/>
              </a:rPr>
              <a:t>שיטה שדרכה ניתן לבדוק את האימפקט וההצלחה של מיזם.  </a:t>
            </a:r>
            <a:endParaRPr lang="he-IL" sz="3200" dirty="0"/>
          </a:p>
          <a:p>
            <a:pPr lvl="0"/>
            <a:endParaRPr lang="he-IL" sz="3200" dirty="0">
              <a:solidFill>
                <a:srgbClr val="000000"/>
              </a:solidFill>
              <a:latin typeface="Assistant"/>
              <a:ea typeface="Assistant"/>
              <a:cs typeface="Assistant"/>
              <a:sym typeface="Assistant"/>
            </a:endParaRPr>
          </a:p>
          <a:p>
            <a:pPr lvl="0"/>
            <a:r>
              <a:rPr lang="he-IL" sz="3200" u="sng" dirty="0">
                <a:solidFill>
                  <a:srgbClr val="000000"/>
                </a:solidFill>
                <a:latin typeface="Assistant"/>
                <a:ea typeface="Assistant"/>
                <a:cs typeface="Assistant"/>
                <a:sym typeface="Assistant"/>
              </a:rPr>
              <a:t>הנחיות עבודה עם הטבלה</a:t>
            </a:r>
            <a:r>
              <a:rPr lang="he-IL" sz="3200" dirty="0">
                <a:solidFill>
                  <a:srgbClr val="000000"/>
                </a:solidFill>
                <a:latin typeface="Assistant"/>
                <a:ea typeface="Assistant"/>
                <a:cs typeface="Assistant"/>
                <a:sym typeface="Assistant"/>
              </a:rPr>
              <a:t>: </a:t>
            </a:r>
          </a:p>
          <a:p>
            <a:pPr lvl="0"/>
            <a:r>
              <a:rPr lang="he-IL" sz="3200" dirty="0">
                <a:solidFill>
                  <a:srgbClr val="000000"/>
                </a:solidFill>
                <a:latin typeface="Assistant"/>
                <a:ea typeface="Assistant"/>
                <a:cs typeface="Assistant"/>
                <a:sym typeface="Assistant"/>
              </a:rPr>
              <a:t>עברו על השלבים בהדרגה, ודאו שאתם משתמשים בשלבים שרלוונטיים עבור היוזמה שלכם.</a:t>
            </a:r>
            <a:endParaRPr lang="he-IL" sz="3200" dirty="0"/>
          </a:p>
          <a:p>
            <a:pPr lvl="0"/>
            <a:r>
              <a:rPr lang="he-IL" sz="3200" dirty="0">
                <a:solidFill>
                  <a:srgbClr val="000000"/>
                </a:solidFill>
                <a:latin typeface="Assistant"/>
                <a:ea typeface="Assistant"/>
                <a:cs typeface="Assistant"/>
                <a:sym typeface="Assistant"/>
              </a:rPr>
              <a:t>ניתן </a:t>
            </a:r>
            <a:r>
              <a:rPr lang="he-IL" sz="3200" dirty="0" err="1">
                <a:solidFill>
                  <a:srgbClr val="000000"/>
                </a:solidFill>
                <a:latin typeface="Assistant"/>
                <a:ea typeface="Assistant"/>
                <a:cs typeface="Assistant"/>
                <a:sym typeface="Assistant"/>
              </a:rPr>
              <a:t>להעזר</a:t>
            </a:r>
            <a:r>
              <a:rPr lang="he-IL" sz="3200" dirty="0">
                <a:solidFill>
                  <a:srgbClr val="000000"/>
                </a:solidFill>
                <a:latin typeface="Assistant"/>
                <a:ea typeface="Assistant"/>
                <a:cs typeface="Assistant"/>
                <a:sym typeface="Assistant"/>
              </a:rPr>
              <a:t> במפתח הבא: </a:t>
            </a:r>
            <a:endParaRPr lang="he-IL" sz="3200" dirty="0"/>
          </a:p>
          <a:p>
            <a:pPr marL="457200" lvl="0" indent="-457200">
              <a:buFont typeface="Arial" panose="020B0604020202020204" pitchFamily="34" charset="0"/>
              <a:buChar char="•"/>
            </a:pPr>
            <a:r>
              <a:rPr lang="he-IL" sz="3200" dirty="0">
                <a:solidFill>
                  <a:srgbClr val="000000"/>
                </a:solidFill>
                <a:latin typeface="Assistant"/>
                <a:ea typeface="Assistant"/>
                <a:cs typeface="Assistant"/>
                <a:sym typeface="Assistant"/>
              </a:rPr>
              <a:t>1-2 יוזמות בתחילת דרכן</a:t>
            </a:r>
            <a:endParaRPr lang="he-IL" sz="3200" dirty="0"/>
          </a:p>
          <a:p>
            <a:pPr marL="457200" lvl="0" indent="-457200">
              <a:buFont typeface="Arial" panose="020B0604020202020204" pitchFamily="34" charset="0"/>
              <a:buChar char="•"/>
            </a:pPr>
            <a:r>
              <a:rPr lang="he-IL" sz="3200" dirty="0">
                <a:solidFill>
                  <a:srgbClr val="000000"/>
                </a:solidFill>
                <a:latin typeface="Assistant"/>
                <a:ea typeface="Assistant"/>
                <a:cs typeface="Assistant"/>
                <a:sym typeface="Assistant"/>
              </a:rPr>
              <a:t>3-5 ארגונים חברתיים גדולים</a:t>
            </a:r>
            <a:endParaRPr lang="he-IL" sz="2000" dirty="0">
              <a:solidFill>
                <a:schemeClr val="dk1"/>
              </a:solidFill>
              <a:latin typeface="Assistant"/>
              <a:ea typeface="Assistant"/>
              <a:cs typeface="Assistant"/>
              <a:sym typeface="Assistant"/>
            </a:endParaRPr>
          </a:p>
        </p:txBody>
      </p:sp>
    </p:spTree>
    <p:extLst>
      <p:ext uri="{BB962C8B-B14F-4D97-AF65-F5344CB8AC3E}">
        <p14:creationId xmlns:p14="http://schemas.microsoft.com/office/powerpoint/2010/main" val="16402098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a:extLst>
              <a:ext uri="{FF2B5EF4-FFF2-40B4-BE49-F238E27FC236}">
                <a16:creationId xmlns:a16="http://schemas.microsoft.com/office/drawing/2014/main" id="{F097CE4E-19B3-47FC-8CCC-2B46498C2387}"/>
              </a:ext>
            </a:extLst>
          </p:cNvPr>
          <p:cNvSpPr>
            <a:spLocks noGrp="1"/>
          </p:cNvSpPr>
          <p:nvPr>
            <p:ph type="title"/>
          </p:nvPr>
        </p:nvSpPr>
        <p:spPr/>
        <p:txBody>
          <a:bodyPr/>
          <a:lstStyle/>
          <a:p>
            <a:r>
              <a:rPr lang="en-US" sz="4400" dirty="0"/>
              <a:t>Standards of evidence</a:t>
            </a:r>
            <a:r>
              <a:rPr lang="he-IL" b="1" dirty="0"/>
              <a:t>– מתחילים!</a:t>
            </a:r>
          </a:p>
        </p:txBody>
      </p:sp>
      <p:sp>
        <p:nvSpPr>
          <p:cNvPr id="5" name="מציין מיקום טקסט 4">
            <a:extLst>
              <a:ext uri="{FF2B5EF4-FFF2-40B4-BE49-F238E27FC236}">
                <a16:creationId xmlns:a16="http://schemas.microsoft.com/office/drawing/2014/main" id="{7906DADB-9C90-4529-8C9C-0FBDF031CF8B}"/>
              </a:ext>
            </a:extLst>
          </p:cNvPr>
          <p:cNvSpPr>
            <a:spLocks noGrp="1"/>
          </p:cNvSpPr>
          <p:nvPr>
            <p:ph type="body" sz="quarter" idx="13"/>
          </p:nvPr>
        </p:nvSpPr>
        <p:spPr>
          <a:xfrm>
            <a:off x="2476500" y="2036445"/>
            <a:ext cx="8877300" cy="3857625"/>
          </a:xfrm>
        </p:spPr>
        <p:txBody>
          <a:bodyPr>
            <a:noAutofit/>
          </a:bodyPr>
          <a:lstStyle/>
          <a:p>
            <a:pPr marL="0" indent="0">
              <a:buNone/>
            </a:pPr>
            <a:r>
              <a:rPr lang="he-IL" sz="1600" dirty="0"/>
              <a:t>סוף סוף הגענו ל</a:t>
            </a:r>
            <a:r>
              <a:rPr lang="en-US" sz="1600" dirty="0"/>
              <a:t> Standards of evidence, </a:t>
            </a:r>
            <a:r>
              <a:rPr lang="he-IL" sz="1600" dirty="0"/>
              <a:t>שיטה שדרכה ניתן לבדוק את האימפקט וההצלחה של המיזם שלנו. </a:t>
            </a:r>
          </a:p>
          <a:p>
            <a:pPr marL="0" indent="0">
              <a:buNone/>
            </a:pPr>
            <a:r>
              <a:rPr lang="he-IL" sz="1600" dirty="0"/>
              <a:t>בסוף יכול להיות לנו רעיון יפה, ביצוע מתוכנן ומוקפד מאוד, אבל בסוף חשוב למדוד שאנחנו אכן משיגים את האימפקט שהצבנו לעצמנו. </a:t>
            </a:r>
          </a:p>
          <a:p>
            <a:pPr marL="0" indent="0">
              <a:buNone/>
            </a:pPr>
            <a:br>
              <a:rPr lang="he-IL" sz="1600" dirty="0"/>
            </a:br>
            <a:r>
              <a:rPr lang="he-IL" sz="1600" dirty="0"/>
              <a:t>נקודות שחשוב שנתייחס אליהן בכלי: </a:t>
            </a:r>
          </a:p>
          <a:p>
            <a:pPr marL="0" indent="0" fontAlgn="base">
              <a:buNone/>
            </a:pPr>
            <a:r>
              <a:rPr lang="he-IL" sz="1600" dirty="0"/>
              <a:t>עברו על השלבים בהדרגה. </a:t>
            </a:r>
          </a:p>
          <a:p>
            <a:pPr marL="0" indent="0" fontAlgn="base">
              <a:buNone/>
            </a:pPr>
            <a:r>
              <a:rPr lang="he-IL" sz="1600" dirty="0"/>
              <a:t>שימו לב שאתם משתמשים בכלי בהתאם ליוזמה ולארגון שלכם, הפעילו שיקול דעת.</a:t>
            </a:r>
          </a:p>
          <a:p>
            <a:pPr marL="0" indent="0">
              <a:buNone/>
            </a:pPr>
            <a:br>
              <a:rPr lang="he-IL" sz="1600" dirty="0"/>
            </a:br>
            <a:r>
              <a:rPr lang="he-IL" sz="1600" dirty="0"/>
              <a:t>שיהיה המון בהצלחה, </a:t>
            </a:r>
          </a:p>
          <a:p>
            <a:pPr marL="0" indent="0">
              <a:buNone/>
            </a:pPr>
            <a:r>
              <a:rPr lang="he-IL" sz="1600" dirty="0"/>
              <a:t>צוות הכוורת </a:t>
            </a:r>
          </a:p>
          <a:p>
            <a:pPr marL="0" indent="0">
              <a:buNone/>
            </a:pPr>
            <a:br>
              <a:rPr lang="he-IL" sz="1600" dirty="0"/>
            </a:br>
            <a:endParaRPr lang="he-IL" sz="105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580093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טבלה 4"/>
          <p:cNvGraphicFramePr>
            <a:graphicFrameLocks noGrp="1"/>
          </p:cNvGraphicFramePr>
          <p:nvPr>
            <p:extLst>
              <p:ext uri="{D42A27DB-BD31-4B8C-83A1-F6EECF244321}">
                <p14:modId xmlns:p14="http://schemas.microsoft.com/office/powerpoint/2010/main" val="703753628"/>
              </p:ext>
            </p:extLst>
          </p:nvPr>
        </p:nvGraphicFramePr>
        <p:xfrm>
          <a:off x="420625" y="128015"/>
          <a:ext cx="11367348" cy="6144769"/>
        </p:xfrm>
        <a:graphic>
          <a:graphicData uri="http://schemas.openxmlformats.org/drawingml/2006/table">
            <a:tbl>
              <a:tblPr/>
              <a:tblGrid>
                <a:gridCol w="6208775">
                  <a:extLst>
                    <a:ext uri="{9D8B030D-6E8A-4147-A177-3AD203B41FA5}">
                      <a16:colId xmlns:a16="http://schemas.microsoft.com/office/drawing/2014/main" val="1872340922"/>
                    </a:ext>
                  </a:extLst>
                </a:gridCol>
                <a:gridCol w="4032504">
                  <a:extLst>
                    <a:ext uri="{9D8B030D-6E8A-4147-A177-3AD203B41FA5}">
                      <a16:colId xmlns:a16="http://schemas.microsoft.com/office/drawing/2014/main" val="2614542809"/>
                    </a:ext>
                  </a:extLst>
                </a:gridCol>
                <a:gridCol w="1126069">
                  <a:extLst>
                    <a:ext uri="{9D8B030D-6E8A-4147-A177-3AD203B41FA5}">
                      <a16:colId xmlns:a16="http://schemas.microsoft.com/office/drawing/2014/main" val="4202237141"/>
                    </a:ext>
                  </a:extLst>
                </a:gridCol>
              </a:tblGrid>
              <a:tr h="397141">
                <a:tc>
                  <a:txBody>
                    <a:bodyPr/>
                    <a:lstStyle/>
                    <a:p>
                      <a:pPr marL="457200" algn="r" rtl="1" fontAlgn="t">
                        <a:spcBef>
                          <a:spcPts val="0"/>
                        </a:spcBef>
                        <a:spcAft>
                          <a:spcPts val="0"/>
                        </a:spcAft>
                      </a:pPr>
                      <a:r>
                        <a:rPr lang="he-IL" sz="1100" b="1" i="0" u="none" strike="noStrike" dirty="0">
                          <a:solidFill>
                            <a:srgbClr val="FFFFFF"/>
                          </a:solidFill>
                          <a:effectLst/>
                          <a:latin typeface="Calibri" panose="020F0502020204030204" pitchFamily="34" charset="0"/>
                          <a:cs typeface="Calibri" panose="020F0502020204030204" pitchFamily="34" charset="0"/>
                        </a:rPr>
                        <a:t>מתודולוגיה למדידה</a:t>
                      </a:r>
                      <a:endParaRPr lang="he-IL" sz="1100" b="1" dirty="0">
                        <a:effectLst/>
                        <a:latin typeface="Calibri" panose="020F0502020204030204" pitchFamily="34" charset="0"/>
                        <a:cs typeface="Calibri" panose="020F0502020204030204" pitchFamily="34" charset="0"/>
                      </a:endParaRPr>
                    </a:p>
                  </a:txBody>
                  <a:tcPr marL="49635" marR="49635" marT="24818" marB="24818">
                    <a:lnL w="8465" cap="flat" cmpd="sng" algn="ctr">
                      <a:solidFill>
                        <a:srgbClr val="FFFFFF"/>
                      </a:solidFill>
                      <a:prstDash val="solid"/>
                      <a:round/>
                      <a:headEnd type="none" w="med" len="med"/>
                      <a:tailEnd type="none" w="med" len="med"/>
                    </a:lnL>
                    <a:lnR w="8465" cap="flat" cmpd="sng" algn="ctr">
                      <a:solidFill>
                        <a:srgbClr val="FFFFFF"/>
                      </a:solidFill>
                      <a:prstDash val="solid"/>
                      <a:round/>
                      <a:headEnd type="none" w="med" len="med"/>
                      <a:tailEnd type="none" w="med" len="med"/>
                    </a:lnR>
                    <a:lnT w="8465"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2CB2D4"/>
                    </a:solidFill>
                  </a:tcPr>
                </a:tc>
                <a:tc>
                  <a:txBody>
                    <a:bodyPr/>
                    <a:lstStyle/>
                    <a:p>
                      <a:pPr marL="457200" algn="r" rtl="1" fontAlgn="t">
                        <a:spcBef>
                          <a:spcPts val="0"/>
                        </a:spcBef>
                        <a:spcAft>
                          <a:spcPts val="0"/>
                        </a:spcAft>
                      </a:pPr>
                      <a:r>
                        <a:rPr lang="he-IL" sz="1100" b="1" i="0" u="none" strike="noStrike" dirty="0">
                          <a:solidFill>
                            <a:srgbClr val="FFFFFF"/>
                          </a:solidFill>
                          <a:effectLst/>
                          <a:latin typeface="Calibri" panose="020F0502020204030204" pitchFamily="34" charset="0"/>
                          <a:cs typeface="Calibri" panose="020F0502020204030204" pitchFamily="34" charset="0"/>
                        </a:rPr>
                        <a:t>פירוט</a:t>
                      </a:r>
                      <a:endParaRPr lang="he-IL" sz="1100" b="1" dirty="0">
                        <a:effectLst/>
                        <a:latin typeface="Calibri" panose="020F0502020204030204" pitchFamily="34" charset="0"/>
                        <a:cs typeface="Calibri" panose="020F0502020204030204" pitchFamily="34" charset="0"/>
                      </a:endParaRPr>
                    </a:p>
                  </a:txBody>
                  <a:tcPr marL="49635" marR="49635" marT="24818" marB="24818">
                    <a:lnL w="8465" cap="flat" cmpd="sng" algn="ctr">
                      <a:solidFill>
                        <a:srgbClr val="FFFFFF"/>
                      </a:solidFill>
                      <a:prstDash val="solid"/>
                      <a:round/>
                      <a:headEnd type="none" w="med" len="med"/>
                      <a:tailEnd type="none" w="med" len="med"/>
                    </a:lnL>
                    <a:lnR w="8465" cap="flat" cmpd="sng" algn="ctr">
                      <a:solidFill>
                        <a:srgbClr val="FFFFFF"/>
                      </a:solidFill>
                      <a:prstDash val="solid"/>
                      <a:round/>
                      <a:headEnd type="none" w="med" len="med"/>
                      <a:tailEnd type="none" w="med" len="med"/>
                    </a:lnR>
                    <a:lnT w="8465"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2CB2D4"/>
                    </a:solidFill>
                  </a:tcPr>
                </a:tc>
                <a:tc>
                  <a:txBody>
                    <a:bodyPr/>
                    <a:lstStyle/>
                    <a:p>
                      <a:pPr marL="457200" marR="0" indent="0" algn="r" defTabSz="914400" rtl="1" eaLnBrk="1" fontAlgn="t" latinLnBrk="0" hangingPunct="1">
                        <a:lnSpc>
                          <a:spcPct val="100000"/>
                        </a:lnSpc>
                        <a:spcBef>
                          <a:spcPts val="0"/>
                        </a:spcBef>
                        <a:spcAft>
                          <a:spcPts val="0"/>
                        </a:spcAft>
                        <a:buClrTx/>
                        <a:buSzTx/>
                        <a:buFontTx/>
                        <a:buNone/>
                        <a:tabLst/>
                        <a:defRPr/>
                      </a:pPr>
                      <a:r>
                        <a:rPr lang="he-IL" sz="1100" b="1" i="0" u="none" strike="noStrike" dirty="0">
                          <a:solidFill>
                            <a:srgbClr val="FFFFFF"/>
                          </a:solidFill>
                          <a:effectLst/>
                          <a:latin typeface="Calibri" panose="020F0502020204030204" pitchFamily="34" charset="0"/>
                          <a:cs typeface="Calibri" panose="020F0502020204030204" pitchFamily="34" charset="0"/>
                        </a:rPr>
                        <a:t>שלב</a:t>
                      </a:r>
                      <a:endParaRPr lang="he-IL" sz="1100" b="1" dirty="0">
                        <a:effectLst/>
                        <a:latin typeface="Calibri" panose="020F0502020204030204" pitchFamily="34" charset="0"/>
                        <a:cs typeface="Calibri" panose="020F0502020204030204" pitchFamily="34" charset="0"/>
                      </a:endParaRPr>
                    </a:p>
                    <a:p>
                      <a:pPr marL="457200" algn="r" rtl="1" fontAlgn="t">
                        <a:spcBef>
                          <a:spcPts val="0"/>
                        </a:spcBef>
                        <a:spcAft>
                          <a:spcPts val="0"/>
                        </a:spcAft>
                      </a:pPr>
                      <a:endParaRPr lang="he-IL" sz="1100" b="1" dirty="0">
                        <a:effectLst/>
                        <a:latin typeface="Calibri" panose="020F0502020204030204" pitchFamily="34" charset="0"/>
                        <a:cs typeface="Calibri" panose="020F0502020204030204" pitchFamily="34" charset="0"/>
                      </a:endParaRPr>
                    </a:p>
                  </a:txBody>
                  <a:tcPr marL="49635" marR="49635" marT="24818" marB="24818">
                    <a:lnL w="8465" cap="flat" cmpd="sng" algn="ctr">
                      <a:solidFill>
                        <a:srgbClr val="FFFFFF"/>
                      </a:solidFill>
                      <a:prstDash val="solid"/>
                      <a:round/>
                      <a:headEnd type="none" w="med" len="med"/>
                      <a:tailEnd type="none" w="med" len="med"/>
                    </a:lnL>
                    <a:lnR w="8465" cap="flat" cmpd="sng" algn="ctr">
                      <a:solidFill>
                        <a:srgbClr val="FFFFFF"/>
                      </a:solidFill>
                      <a:prstDash val="solid"/>
                      <a:round/>
                      <a:headEnd type="none" w="med" len="med"/>
                      <a:tailEnd type="none" w="med" len="med"/>
                    </a:lnR>
                    <a:lnT w="8465"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2CB2D4"/>
                    </a:solidFill>
                  </a:tcPr>
                </a:tc>
                <a:extLst>
                  <a:ext uri="{0D108BD9-81ED-4DB2-BD59-A6C34878D82A}">
                    <a16:rowId xmlns:a16="http://schemas.microsoft.com/office/drawing/2014/main" val="456486815"/>
                  </a:ext>
                </a:extLst>
              </a:tr>
              <a:tr h="1421714">
                <a:tc>
                  <a:txBody>
                    <a:bodyPr/>
                    <a:lstStyle/>
                    <a:p>
                      <a:pPr marL="177800" algn="r" rtl="1" fontAlgn="t">
                        <a:spcBef>
                          <a:spcPts val="0"/>
                        </a:spcBef>
                        <a:spcAft>
                          <a:spcPts val="0"/>
                        </a:spcAft>
                      </a:pPr>
                      <a:r>
                        <a:rPr lang="he-IL" sz="1100" b="1" i="0" u="none" strike="noStrike" dirty="0">
                          <a:solidFill>
                            <a:srgbClr val="000000"/>
                          </a:solidFill>
                          <a:effectLst/>
                          <a:latin typeface="Calibri" panose="020F0502020204030204" pitchFamily="34" charset="0"/>
                          <a:cs typeface="Calibri" panose="020F0502020204030204" pitchFamily="34" charset="0"/>
                        </a:rPr>
                        <a:t>הארגון יכול לאסוף נתונים אלה בצורה עצמאית (בלי עזרה חיצונית), או בעזרת נתונים הקיימים כבר. בשלב זה צריך:</a:t>
                      </a:r>
                      <a:endParaRPr lang="he-IL" sz="1100" b="1" dirty="0">
                        <a:effectLst/>
                        <a:latin typeface="Calibri" panose="020F0502020204030204" pitchFamily="34" charset="0"/>
                        <a:cs typeface="Calibri" panose="020F0502020204030204" pitchFamily="34" charset="0"/>
                      </a:endParaRPr>
                    </a:p>
                    <a:p>
                      <a:pPr marL="177800" algn="r" rtl="1" fontAlgn="t">
                        <a:spcBef>
                          <a:spcPts val="0"/>
                        </a:spcBef>
                        <a:spcAft>
                          <a:spcPts val="0"/>
                        </a:spcAft>
                      </a:pPr>
                      <a:r>
                        <a:rPr lang="he-IL" sz="1100" b="1" i="0" u="none" strike="noStrike" dirty="0">
                          <a:solidFill>
                            <a:srgbClr val="000000"/>
                          </a:solidFill>
                          <a:effectLst/>
                          <a:latin typeface="Calibri" panose="020F0502020204030204" pitchFamily="34" charset="0"/>
                          <a:cs typeface="Calibri" panose="020F0502020204030204" pitchFamily="34" charset="0"/>
                        </a:rPr>
                        <a:t>*תיאורית שינוי</a:t>
                      </a:r>
                      <a:endParaRPr lang="he-IL" sz="1100" b="1" dirty="0">
                        <a:effectLst/>
                        <a:latin typeface="Calibri" panose="020F0502020204030204" pitchFamily="34" charset="0"/>
                        <a:cs typeface="Calibri" panose="020F0502020204030204" pitchFamily="34" charset="0"/>
                      </a:endParaRPr>
                    </a:p>
                    <a:p>
                      <a:pPr marL="177800" algn="r" rtl="1" fontAlgn="t">
                        <a:spcBef>
                          <a:spcPts val="0"/>
                        </a:spcBef>
                        <a:spcAft>
                          <a:spcPts val="0"/>
                        </a:spcAft>
                      </a:pPr>
                      <a:r>
                        <a:rPr lang="he-IL" sz="1100" b="1" i="0" u="none" strike="noStrike" dirty="0">
                          <a:solidFill>
                            <a:srgbClr val="000000"/>
                          </a:solidFill>
                          <a:effectLst/>
                          <a:latin typeface="Calibri" panose="020F0502020204030204" pitchFamily="34" charset="0"/>
                          <a:cs typeface="Calibri" panose="020F0502020204030204" pitchFamily="34" charset="0"/>
                        </a:rPr>
                        <a:t>*סקירה ספרותית</a:t>
                      </a:r>
                      <a:endParaRPr lang="he-IL" sz="1100" b="1" dirty="0">
                        <a:effectLst/>
                        <a:latin typeface="Calibri" panose="020F0502020204030204" pitchFamily="34" charset="0"/>
                        <a:cs typeface="Calibri" panose="020F0502020204030204" pitchFamily="34" charset="0"/>
                      </a:endParaRPr>
                    </a:p>
                    <a:p>
                      <a:pPr marL="177800" algn="r" rtl="1" fontAlgn="t">
                        <a:spcBef>
                          <a:spcPts val="0"/>
                        </a:spcBef>
                        <a:spcAft>
                          <a:spcPts val="0"/>
                        </a:spcAft>
                      </a:pPr>
                      <a:r>
                        <a:rPr lang="he-IL" sz="1100" b="1" i="0" u="none" strike="noStrike" dirty="0">
                          <a:solidFill>
                            <a:srgbClr val="000000"/>
                          </a:solidFill>
                          <a:effectLst/>
                          <a:latin typeface="Calibri" panose="020F0502020204030204" pitchFamily="34" charset="0"/>
                          <a:cs typeface="Calibri" panose="020F0502020204030204" pitchFamily="34" charset="0"/>
                        </a:rPr>
                        <a:t>*ראיות </a:t>
                      </a:r>
                      <a:r>
                        <a:rPr lang="he-IL" sz="1100" b="1" i="0" u="none" strike="noStrike" dirty="0" err="1">
                          <a:solidFill>
                            <a:srgbClr val="000000"/>
                          </a:solidFill>
                          <a:effectLst/>
                          <a:latin typeface="Calibri" panose="020F0502020204030204" pitchFamily="34" charset="0"/>
                          <a:cs typeface="Calibri" panose="020F0502020204030204" pitchFamily="34" charset="0"/>
                        </a:rPr>
                        <a:t>אנקדוטליות</a:t>
                      </a:r>
                      <a:r>
                        <a:rPr lang="he-IL" sz="1100" b="1" i="0" u="none" strike="noStrike" dirty="0">
                          <a:solidFill>
                            <a:srgbClr val="000000"/>
                          </a:solidFill>
                          <a:effectLst/>
                          <a:latin typeface="Calibri" panose="020F0502020204030204" pitchFamily="34" charset="0"/>
                          <a:cs typeface="Calibri" panose="020F0502020204030204" pitchFamily="34" charset="0"/>
                        </a:rPr>
                        <a:t> (</a:t>
                      </a:r>
                      <a:r>
                        <a:rPr lang="en-US" sz="1100" b="1" i="0" u="none" strike="noStrike" dirty="0">
                          <a:solidFill>
                            <a:srgbClr val="000000"/>
                          </a:solidFill>
                          <a:effectLst/>
                          <a:latin typeface="Calibri" panose="020F0502020204030204" pitchFamily="34" charset="0"/>
                          <a:cs typeface="Calibri" panose="020F0502020204030204" pitchFamily="34" charset="0"/>
                        </a:rPr>
                        <a:t>case studies, </a:t>
                      </a:r>
                      <a:r>
                        <a:rPr lang="he-IL" sz="1100" b="1" i="0" u="none" strike="noStrike" dirty="0">
                          <a:solidFill>
                            <a:srgbClr val="000000"/>
                          </a:solidFill>
                          <a:effectLst/>
                          <a:latin typeface="Calibri" panose="020F0502020204030204" pitchFamily="34" charset="0"/>
                          <a:cs typeface="Calibri" panose="020F0502020204030204" pitchFamily="34" charset="0"/>
                        </a:rPr>
                        <a:t>שאלוני שביעות רצון, וכו')</a:t>
                      </a:r>
                      <a:endParaRPr lang="he-IL" sz="1100" b="1" dirty="0">
                        <a:effectLst/>
                        <a:latin typeface="Calibri" panose="020F0502020204030204" pitchFamily="34" charset="0"/>
                        <a:cs typeface="Calibri" panose="020F0502020204030204" pitchFamily="34" charset="0"/>
                      </a:endParaRPr>
                    </a:p>
                    <a:p>
                      <a:pPr marL="177800" algn="r" rtl="1" fontAlgn="t">
                        <a:spcBef>
                          <a:spcPts val="0"/>
                        </a:spcBef>
                        <a:spcAft>
                          <a:spcPts val="0"/>
                        </a:spcAft>
                      </a:pPr>
                      <a:r>
                        <a:rPr lang="he-IL" sz="1100" b="1" i="0" u="none" strike="noStrike" dirty="0">
                          <a:solidFill>
                            <a:srgbClr val="000000"/>
                          </a:solidFill>
                          <a:effectLst/>
                          <a:latin typeface="Calibri" panose="020F0502020204030204" pitchFamily="34" charset="0"/>
                          <a:cs typeface="Calibri" panose="020F0502020204030204" pitchFamily="34" charset="0"/>
                        </a:rPr>
                        <a:t>ברמה מתקדמת יותר, ניתן להכליל נתונים מאנשים הנתרמים מהמיזם. מידע זה נאסף בעזרת שאלות סובייקטיביות, כגון: האם הפרויקט גרם לך להרגיש פחות בודד?</a:t>
                      </a:r>
                      <a:endParaRPr lang="he-IL" sz="1100" b="1" dirty="0">
                        <a:effectLst/>
                        <a:latin typeface="Calibri" panose="020F0502020204030204" pitchFamily="34" charset="0"/>
                        <a:cs typeface="Calibri" panose="020F0502020204030204" pitchFamily="34" charset="0"/>
                      </a:endParaRPr>
                    </a:p>
                  </a:txBody>
                  <a:tcPr marL="49635" marR="49635" marT="24818" marB="24818">
                    <a:lnL w="8465" cap="flat" cmpd="sng" algn="ctr">
                      <a:solidFill>
                        <a:srgbClr val="FFFFFF"/>
                      </a:solidFill>
                      <a:prstDash val="solid"/>
                      <a:round/>
                      <a:headEnd type="none" w="med" len="med"/>
                      <a:tailEnd type="none" w="med" len="med"/>
                    </a:lnL>
                    <a:lnR w="8465"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8465" cap="flat" cmpd="sng" algn="ctr">
                      <a:solidFill>
                        <a:srgbClr val="FFFFFF"/>
                      </a:solidFill>
                      <a:prstDash val="solid"/>
                      <a:round/>
                      <a:headEnd type="none" w="med" len="med"/>
                      <a:tailEnd type="none" w="med" len="med"/>
                    </a:lnB>
                    <a:noFill/>
                  </a:tcPr>
                </a:tc>
                <a:tc>
                  <a:txBody>
                    <a:bodyPr/>
                    <a:lstStyle/>
                    <a:p>
                      <a:pPr algn="r" rtl="1" fontAlgn="t">
                        <a:spcBef>
                          <a:spcPts val="0"/>
                        </a:spcBef>
                        <a:spcAft>
                          <a:spcPts val="0"/>
                        </a:spcAft>
                      </a:pPr>
                      <a:r>
                        <a:rPr lang="he-IL" sz="1100" b="1" i="0" u="none" strike="noStrike" dirty="0">
                          <a:solidFill>
                            <a:srgbClr val="000000"/>
                          </a:solidFill>
                          <a:effectLst/>
                          <a:latin typeface="Calibri" panose="020F0502020204030204" pitchFamily="34" charset="0"/>
                          <a:cs typeface="Calibri" panose="020F0502020204030204" pitchFamily="34" charset="0"/>
                        </a:rPr>
                        <a:t>אתה יכול לתאר מה אתה עושה ולמה זה חשוב, בצורה קוהרנטית ומשכנעת</a:t>
                      </a:r>
                      <a:endParaRPr lang="he-IL" sz="1100" b="1" dirty="0">
                        <a:effectLst/>
                        <a:latin typeface="Calibri" panose="020F0502020204030204" pitchFamily="34" charset="0"/>
                        <a:cs typeface="Calibri" panose="020F0502020204030204" pitchFamily="34" charset="0"/>
                      </a:endParaRPr>
                    </a:p>
                    <a:p>
                      <a:pPr algn="r" rtl="1" fontAlgn="t">
                        <a:spcBef>
                          <a:spcPts val="0"/>
                        </a:spcBef>
                        <a:spcAft>
                          <a:spcPts val="0"/>
                        </a:spcAft>
                      </a:pPr>
                      <a:r>
                        <a:rPr lang="he-IL" sz="1100" b="1" i="0" u="none" strike="noStrike" dirty="0">
                          <a:solidFill>
                            <a:srgbClr val="000000"/>
                          </a:solidFill>
                          <a:effectLst/>
                          <a:latin typeface="Calibri" panose="020F0502020204030204" pitchFamily="34" charset="0"/>
                          <a:cs typeface="Calibri" panose="020F0502020204030204" pitchFamily="34" charset="0"/>
                        </a:rPr>
                        <a:t>הסבר לוגי מדוע מיזם זה יכול להיות בעל השפעה ומדוע זה ישפר את המצב הקיים היום.</a:t>
                      </a:r>
                      <a:endParaRPr lang="he-IL" sz="1100" b="1" dirty="0">
                        <a:effectLst/>
                        <a:latin typeface="Calibri" panose="020F0502020204030204" pitchFamily="34" charset="0"/>
                        <a:cs typeface="Calibri" panose="020F0502020204030204" pitchFamily="34" charset="0"/>
                      </a:endParaRPr>
                    </a:p>
                  </a:txBody>
                  <a:tcPr marL="49635" marR="49635" marT="24818" marB="24818">
                    <a:lnL w="8465" cap="flat" cmpd="sng" algn="ctr">
                      <a:solidFill>
                        <a:srgbClr val="FFFFFF"/>
                      </a:solidFill>
                      <a:prstDash val="solid"/>
                      <a:round/>
                      <a:headEnd type="none" w="med" len="med"/>
                      <a:tailEnd type="none" w="med" len="med"/>
                    </a:lnL>
                    <a:lnR w="8465"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8465" cap="flat" cmpd="sng" algn="ctr">
                      <a:solidFill>
                        <a:srgbClr val="FFFFFF"/>
                      </a:solidFill>
                      <a:prstDash val="solid"/>
                      <a:round/>
                      <a:headEnd type="none" w="med" len="med"/>
                      <a:tailEnd type="none" w="med" len="med"/>
                    </a:lnB>
                    <a:noFill/>
                  </a:tcPr>
                </a:tc>
                <a:tc>
                  <a:txBody>
                    <a:bodyPr/>
                    <a:lstStyle/>
                    <a:p>
                      <a:pPr marL="177800" algn="r" rtl="1" fontAlgn="t">
                        <a:spcBef>
                          <a:spcPts val="0"/>
                        </a:spcBef>
                        <a:spcAft>
                          <a:spcPts val="0"/>
                        </a:spcAft>
                      </a:pPr>
                      <a:r>
                        <a:rPr lang="he-IL" sz="1100" b="1" dirty="0">
                          <a:effectLst/>
                          <a:latin typeface="Calibri" panose="020F0502020204030204" pitchFamily="34" charset="0"/>
                          <a:cs typeface="Calibri" panose="020F0502020204030204" pitchFamily="34" charset="0"/>
                        </a:rPr>
                        <a:t>1</a:t>
                      </a:r>
                    </a:p>
                  </a:txBody>
                  <a:tcPr marL="49635" marR="49635" marT="24818" marB="24818">
                    <a:lnL w="8465" cap="flat" cmpd="sng" algn="ctr">
                      <a:solidFill>
                        <a:srgbClr val="FFFFFF"/>
                      </a:solidFill>
                      <a:prstDash val="solid"/>
                      <a:round/>
                      <a:headEnd type="none" w="med" len="med"/>
                      <a:tailEnd type="none" w="med" len="med"/>
                    </a:lnL>
                    <a:lnR w="8465"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8465"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2182932182"/>
                  </a:ext>
                </a:extLst>
              </a:tr>
              <a:tr h="997386">
                <a:tc>
                  <a:txBody>
                    <a:bodyPr/>
                    <a:lstStyle/>
                    <a:p>
                      <a:pPr marL="177800" algn="r" rtl="1" fontAlgn="t">
                        <a:spcBef>
                          <a:spcPts val="0"/>
                        </a:spcBef>
                        <a:spcAft>
                          <a:spcPts val="0"/>
                        </a:spcAft>
                      </a:pPr>
                      <a:r>
                        <a:rPr lang="he-IL" sz="1100" b="1" i="0" u="none" strike="noStrike" dirty="0">
                          <a:solidFill>
                            <a:srgbClr val="000000"/>
                          </a:solidFill>
                          <a:effectLst/>
                          <a:latin typeface="Calibri" panose="020F0502020204030204" pitchFamily="34" charset="0"/>
                          <a:cs typeface="Calibri" panose="020F0502020204030204" pitchFamily="34" charset="0"/>
                        </a:rPr>
                        <a:t>*סקרים של לפני-אחרי</a:t>
                      </a:r>
                      <a:endParaRPr lang="he-IL" sz="1100" b="1" dirty="0">
                        <a:effectLst/>
                        <a:latin typeface="Calibri" panose="020F0502020204030204" pitchFamily="34" charset="0"/>
                        <a:cs typeface="Calibri" panose="020F0502020204030204" pitchFamily="34" charset="0"/>
                      </a:endParaRPr>
                    </a:p>
                    <a:p>
                      <a:pPr marL="177800" algn="r" rtl="1" fontAlgn="t">
                        <a:spcBef>
                          <a:spcPts val="0"/>
                        </a:spcBef>
                        <a:spcAft>
                          <a:spcPts val="0"/>
                        </a:spcAft>
                      </a:pPr>
                      <a:r>
                        <a:rPr lang="he-IL" sz="1100" b="1" i="0" u="none" strike="noStrike" dirty="0">
                          <a:solidFill>
                            <a:srgbClr val="000000"/>
                          </a:solidFill>
                          <a:effectLst/>
                          <a:latin typeface="Calibri" panose="020F0502020204030204" pitchFamily="34" charset="0"/>
                          <a:cs typeface="Calibri" panose="020F0502020204030204" pitchFamily="34" charset="0"/>
                        </a:rPr>
                        <a:t>*</a:t>
                      </a:r>
                      <a:r>
                        <a:rPr lang="en-US" sz="1100" b="1" i="0" u="none" strike="noStrike" dirty="0">
                          <a:solidFill>
                            <a:srgbClr val="000000"/>
                          </a:solidFill>
                          <a:effectLst/>
                          <a:latin typeface="Calibri" panose="020F0502020204030204" pitchFamily="34" charset="0"/>
                          <a:cs typeface="Calibri" panose="020F0502020204030204" pitchFamily="34" charset="0"/>
                        </a:rPr>
                        <a:t>cohort/panel study</a:t>
                      </a:r>
                      <a:endParaRPr lang="en-US" sz="1100" b="1" dirty="0">
                        <a:effectLst/>
                        <a:latin typeface="Calibri" panose="020F0502020204030204" pitchFamily="34" charset="0"/>
                        <a:cs typeface="Calibri" panose="020F0502020204030204" pitchFamily="34" charset="0"/>
                      </a:endParaRPr>
                    </a:p>
                    <a:p>
                      <a:pPr marL="177800" algn="r" rtl="1" fontAlgn="t">
                        <a:spcBef>
                          <a:spcPts val="0"/>
                        </a:spcBef>
                        <a:spcAft>
                          <a:spcPts val="0"/>
                        </a:spcAft>
                      </a:pPr>
                      <a:r>
                        <a:rPr lang="en-US" sz="1100" b="1" i="0" u="none" strike="noStrike" dirty="0">
                          <a:solidFill>
                            <a:srgbClr val="000000"/>
                          </a:solidFill>
                          <a:effectLst/>
                          <a:latin typeface="Calibri" panose="020F0502020204030204" pitchFamily="34" charset="0"/>
                          <a:cs typeface="Calibri" panose="020F0502020204030204" pitchFamily="34" charset="0"/>
                        </a:rPr>
                        <a:t>*</a:t>
                      </a:r>
                      <a:r>
                        <a:rPr lang="he-IL" sz="1100" b="1" i="0" u="none" strike="noStrike" dirty="0">
                          <a:solidFill>
                            <a:srgbClr val="000000"/>
                          </a:solidFill>
                          <a:effectLst/>
                          <a:latin typeface="Calibri" panose="020F0502020204030204" pitchFamily="34" charset="0"/>
                          <a:cs typeface="Calibri" panose="020F0502020204030204" pitchFamily="34" charset="0"/>
                        </a:rPr>
                        <a:t>סקרים תקופתיים</a:t>
                      </a:r>
                      <a:endParaRPr lang="he-IL" sz="1100" b="1" dirty="0">
                        <a:effectLst/>
                        <a:latin typeface="Calibri" panose="020F0502020204030204" pitchFamily="34" charset="0"/>
                        <a:cs typeface="Calibri" panose="020F0502020204030204" pitchFamily="34" charset="0"/>
                      </a:endParaRPr>
                    </a:p>
                    <a:p>
                      <a:pPr marL="177800" algn="r" rtl="1" fontAlgn="t">
                        <a:spcBef>
                          <a:spcPts val="0"/>
                        </a:spcBef>
                        <a:spcAft>
                          <a:spcPts val="0"/>
                        </a:spcAft>
                      </a:pPr>
                      <a:r>
                        <a:rPr lang="he-IL" sz="1100" b="1" i="0" u="none" strike="noStrike" dirty="0">
                          <a:solidFill>
                            <a:srgbClr val="000000"/>
                          </a:solidFill>
                          <a:effectLst/>
                          <a:latin typeface="Calibri" panose="020F0502020204030204" pitchFamily="34" charset="0"/>
                          <a:cs typeface="Calibri" panose="020F0502020204030204" pitchFamily="34" charset="0"/>
                        </a:rPr>
                        <a:t>*ראיונות</a:t>
                      </a:r>
                      <a:endParaRPr lang="he-IL" sz="1100" b="1" dirty="0">
                        <a:effectLst/>
                        <a:latin typeface="Calibri" panose="020F0502020204030204" pitchFamily="34" charset="0"/>
                        <a:cs typeface="Calibri" panose="020F0502020204030204" pitchFamily="34" charset="0"/>
                      </a:endParaRPr>
                    </a:p>
                  </a:txBody>
                  <a:tcPr marL="49635" marR="49635" marT="24818" marB="24818">
                    <a:lnL w="8465" cap="flat" cmpd="sng" algn="ctr">
                      <a:solidFill>
                        <a:srgbClr val="FFFFFF"/>
                      </a:solidFill>
                      <a:prstDash val="solid"/>
                      <a:round/>
                      <a:headEnd type="none" w="med" len="med"/>
                      <a:tailEnd type="none" w="med" len="med"/>
                    </a:lnL>
                    <a:lnR w="8465" cap="flat" cmpd="sng" algn="ctr">
                      <a:solidFill>
                        <a:srgbClr val="FFFFFF"/>
                      </a:solidFill>
                      <a:prstDash val="solid"/>
                      <a:round/>
                      <a:headEnd type="none" w="med" len="med"/>
                      <a:tailEnd type="none" w="med" len="med"/>
                    </a:lnR>
                    <a:lnT w="8465" cap="flat" cmpd="sng" algn="ctr">
                      <a:solidFill>
                        <a:srgbClr val="FFFFFF"/>
                      </a:solidFill>
                      <a:prstDash val="solid"/>
                      <a:round/>
                      <a:headEnd type="none" w="med" len="med"/>
                      <a:tailEnd type="none" w="med" len="med"/>
                    </a:lnT>
                    <a:lnB w="8465" cap="flat" cmpd="sng" algn="ctr">
                      <a:solidFill>
                        <a:srgbClr val="FFFFFF"/>
                      </a:solidFill>
                      <a:prstDash val="solid"/>
                      <a:round/>
                      <a:headEnd type="none" w="med" len="med"/>
                      <a:tailEnd type="none" w="med" len="med"/>
                    </a:lnB>
                    <a:solidFill>
                      <a:srgbClr val="E8EBF5"/>
                    </a:solidFill>
                  </a:tcPr>
                </a:tc>
                <a:tc>
                  <a:txBody>
                    <a:bodyPr/>
                    <a:lstStyle/>
                    <a:p>
                      <a:pPr algn="r" rtl="1" fontAlgn="t">
                        <a:spcBef>
                          <a:spcPts val="0"/>
                        </a:spcBef>
                        <a:spcAft>
                          <a:spcPts val="0"/>
                        </a:spcAft>
                      </a:pPr>
                      <a:r>
                        <a:rPr lang="he-IL" sz="1100" b="1" i="0" u="none" strike="noStrike" dirty="0">
                          <a:solidFill>
                            <a:srgbClr val="000000"/>
                          </a:solidFill>
                          <a:effectLst/>
                          <a:latin typeface="Calibri" panose="020F0502020204030204" pitchFamily="34" charset="0"/>
                          <a:cs typeface="Calibri" panose="020F0502020204030204" pitchFamily="34" charset="0"/>
                        </a:rPr>
                        <a:t>אתה אוסף נתונים שמראים שינוי חיובי, אבל אתה לא יכול להוכיח שאתה גרמת לו</a:t>
                      </a:r>
                      <a:endParaRPr lang="he-IL" sz="1100" b="1" dirty="0">
                        <a:effectLst/>
                        <a:latin typeface="Calibri" panose="020F0502020204030204" pitchFamily="34" charset="0"/>
                        <a:cs typeface="Calibri" panose="020F0502020204030204" pitchFamily="34" charset="0"/>
                      </a:endParaRPr>
                    </a:p>
                    <a:p>
                      <a:pPr algn="r" rtl="1" fontAlgn="t">
                        <a:spcBef>
                          <a:spcPts val="0"/>
                        </a:spcBef>
                        <a:spcAft>
                          <a:spcPts val="0"/>
                        </a:spcAft>
                      </a:pPr>
                      <a:r>
                        <a:rPr lang="he-IL" sz="1100" b="1" i="0" u="none" strike="noStrike" dirty="0">
                          <a:solidFill>
                            <a:srgbClr val="000000"/>
                          </a:solidFill>
                          <a:effectLst/>
                          <a:latin typeface="Calibri" panose="020F0502020204030204" pitchFamily="34" charset="0"/>
                          <a:cs typeface="Calibri" panose="020F0502020204030204" pitchFamily="34" charset="0"/>
                        </a:rPr>
                        <a:t>איסוף נתונים המראים כי קיים שינוי כלשהו אצל אלה הנתרמים מהיוזמה או משתמשים בה. הנתונים אמורים להראות כי יש שינוי כלשהו, מבלי להראות בהכרח כי ההשפעה היא כתוצאה ישירה של המיזם.</a:t>
                      </a:r>
                      <a:endParaRPr lang="he-IL" sz="1100" b="1" dirty="0">
                        <a:effectLst/>
                        <a:latin typeface="Calibri" panose="020F0502020204030204" pitchFamily="34" charset="0"/>
                        <a:cs typeface="Calibri" panose="020F0502020204030204" pitchFamily="34" charset="0"/>
                      </a:endParaRPr>
                    </a:p>
                  </a:txBody>
                  <a:tcPr marL="49635" marR="49635" marT="24818" marB="24818">
                    <a:lnL w="8465" cap="flat" cmpd="sng" algn="ctr">
                      <a:solidFill>
                        <a:srgbClr val="FFFFFF"/>
                      </a:solidFill>
                      <a:prstDash val="solid"/>
                      <a:round/>
                      <a:headEnd type="none" w="med" len="med"/>
                      <a:tailEnd type="none" w="med" len="med"/>
                    </a:lnL>
                    <a:lnR w="8465" cap="flat" cmpd="sng" algn="ctr">
                      <a:solidFill>
                        <a:srgbClr val="FFFFFF"/>
                      </a:solidFill>
                      <a:prstDash val="solid"/>
                      <a:round/>
                      <a:headEnd type="none" w="med" len="med"/>
                      <a:tailEnd type="none" w="med" len="med"/>
                    </a:lnR>
                    <a:lnT w="8465" cap="flat" cmpd="sng" algn="ctr">
                      <a:solidFill>
                        <a:srgbClr val="FFFFFF"/>
                      </a:solidFill>
                      <a:prstDash val="solid"/>
                      <a:round/>
                      <a:headEnd type="none" w="med" len="med"/>
                      <a:tailEnd type="none" w="med" len="med"/>
                    </a:lnT>
                    <a:lnB w="8465" cap="flat" cmpd="sng" algn="ctr">
                      <a:solidFill>
                        <a:srgbClr val="FFFFFF"/>
                      </a:solidFill>
                      <a:prstDash val="solid"/>
                      <a:round/>
                      <a:headEnd type="none" w="med" len="med"/>
                      <a:tailEnd type="none" w="med" len="med"/>
                    </a:lnB>
                    <a:solidFill>
                      <a:srgbClr val="E8EBF5"/>
                    </a:solidFill>
                  </a:tcPr>
                </a:tc>
                <a:tc>
                  <a:txBody>
                    <a:bodyPr/>
                    <a:lstStyle/>
                    <a:p>
                      <a:pPr marL="177800" algn="r" rtl="1" fontAlgn="t">
                        <a:spcBef>
                          <a:spcPts val="0"/>
                        </a:spcBef>
                        <a:spcAft>
                          <a:spcPts val="0"/>
                        </a:spcAft>
                      </a:pPr>
                      <a:r>
                        <a:rPr lang="he-IL" sz="1100" b="1" dirty="0">
                          <a:effectLst/>
                          <a:latin typeface="Calibri" panose="020F0502020204030204" pitchFamily="34" charset="0"/>
                          <a:cs typeface="Calibri" panose="020F0502020204030204" pitchFamily="34" charset="0"/>
                        </a:rPr>
                        <a:t>2</a:t>
                      </a:r>
                    </a:p>
                  </a:txBody>
                  <a:tcPr marL="49635" marR="49635" marT="24818" marB="24818">
                    <a:lnL w="8465" cap="flat" cmpd="sng" algn="ctr">
                      <a:solidFill>
                        <a:srgbClr val="FFFFFF"/>
                      </a:solidFill>
                      <a:prstDash val="solid"/>
                      <a:round/>
                      <a:headEnd type="none" w="med" len="med"/>
                      <a:tailEnd type="none" w="med" len="med"/>
                    </a:lnL>
                    <a:lnR w="8465" cap="flat" cmpd="sng" algn="ctr">
                      <a:solidFill>
                        <a:srgbClr val="FFFFFF"/>
                      </a:solidFill>
                      <a:prstDash val="solid"/>
                      <a:round/>
                      <a:headEnd type="none" w="med" len="med"/>
                      <a:tailEnd type="none" w="med" len="med"/>
                    </a:lnR>
                    <a:lnT w="8465" cap="flat" cmpd="sng" algn="ctr">
                      <a:solidFill>
                        <a:srgbClr val="FFFFFF"/>
                      </a:solidFill>
                      <a:prstDash val="solid"/>
                      <a:round/>
                      <a:headEnd type="none" w="med" len="med"/>
                      <a:tailEnd type="none" w="med" len="med"/>
                    </a:lnT>
                    <a:lnB w="8465" cap="flat" cmpd="sng" algn="ctr">
                      <a:solidFill>
                        <a:srgbClr val="FFFFFF"/>
                      </a:solidFill>
                      <a:prstDash val="solid"/>
                      <a:round/>
                      <a:headEnd type="none" w="med" len="med"/>
                      <a:tailEnd type="none" w="med" len="med"/>
                    </a:lnB>
                    <a:solidFill>
                      <a:srgbClr val="E8EBF5"/>
                    </a:solidFill>
                  </a:tcPr>
                </a:tc>
                <a:extLst>
                  <a:ext uri="{0D108BD9-81ED-4DB2-BD59-A6C34878D82A}">
                    <a16:rowId xmlns:a16="http://schemas.microsoft.com/office/drawing/2014/main" val="4032360217"/>
                  </a:ext>
                </a:extLst>
              </a:tr>
              <a:tr h="1080190">
                <a:tc>
                  <a:txBody>
                    <a:bodyPr/>
                    <a:lstStyle/>
                    <a:p>
                      <a:pPr marL="177800" algn="r" rtl="1" fontAlgn="t">
                        <a:spcBef>
                          <a:spcPts val="0"/>
                        </a:spcBef>
                        <a:spcAft>
                          <a:spcPts val="0"/>
                        </a:spcAft>
                      </a:pPr>
                      <a:r>
                        <a:rPr lang="he-IL" sz="1100" b="1" i="0" u="none" strike="noStrike">
                          <a:solidFill>
                            <a:srgbClr val="000000"/>
                          </a:solidFill>
                          <a:effectLst/>
                          <a:latin typeface="Calibri" panose="020F0502020204030204" pitchFamily="34" charset="0"/>
                          <a:cs typeface="Calibri" panose="020F0502020204030204" pitchFamily="34" charset="0"/>
                        </a:rPr>
                        <a:t>שימוש במתודולוגיות חזקות המשתמשות בקבוצת ביקורת(או שיטה חזקה אחרת) שיבודד את ההשפעה של המוצר/השירות,  בחירה רנדומלית של נבדקים מחזקת את הממצאים, וכן יש צורך במדגם גדול של נבדקים (ה"סקייל" הוא קריטי בשלב זה):</a:t>
                      </a:r>
                      <a:endParaRPr lang="he-IL" sz="1100" b="1">
                        <a:effectLst/>
                        <a:latin typeface="Calibri" panose="020F0502020204030204" pitchFamily="34" charset="0"/>
                        <a:cs typeface="Calibri" panose="020F0502020204030204" pitchFamily="34" charset="0"/>
                      </a:endParaRPr>
                    </a:p>
                    <a:p>
                      <a:pPr marL="177800" algn="r" rtl="1" fontAlgn="t">
                        <a:spcBef>
                          <a:spcPts val="0"/>
                        </a:spcBef>
                        <a:spcAft>
                          <a:spcPts val="0"/>
                        </a:spcAft>
                      </a:pPr>
                      <a:r>
                        <a:rPr lang="he-IL" sz="1100" b="1" i="0" u="none" strike="noStrike">
                          <a:solidFill>
                            <a:srgbClr val="000000"/>
                          </a:solidFill>
                          <a:effectLst/>
                          <a:latin typeface="Calibri" panose="020F0502020204030204" pitchFamily="34" charset="0"/>
                          <a:cs typeface="Calibri" panose="020F0502020204030204" pitchFamily="34" charset="0"/>
                        </a:rPr>
                        <a:t>*</a:t>
                      </a:r>
                      <a:r>
                        <a:rPr lang="en-US" sz="1100" b="1" i="0" u="none" strike="noStrike">
                          <a:solidFill>
                            <a:srgbClr val="000000"/>
                          </a:solidFill>
                          <a:effectLst/>
                          <a:latin typeface="Calibri" panose="020F0502020204030204" pitchFamily="34" charset="0"/>
                          <a:cs typeface="Calibri" panose="020F0502020204030204" pitchFamily="34" charset="0"/>
                        </a:rPr>
                        <a:t>Randomized control trial (RCT)</a:t>
                      </a:r>
                      <a:br>
                        <a:rPr lang="en-US" sz="1100" b="1" i="0" u="none" strike="noStrike">
                          <a:solidFill>
                            <a:srgbClr val="000000"/>
                          </a:solidFill>
                          <a:effectLst/>
                          <a:latin typeface="Calibri" panose="020F0502020204030204" pitchFamily="34" charset="0"/>
                          <a:cs typeface="Calibri" panose="020F0502020204030204" pitchFamily="34" charset="0"/>
                        </a:rPr>
                      </a:br>
                      <a:r>
                        <a:rPr lang="en-US" sz="1100" b="1" i="0" u="none" strike="noStrike">
                          <a:solidFill>
                            <a:srgbClr val="000000"/>
                          </a:solidFill>
                          <a:effectLst/>
                          <a:latin typeface="Calibri" panose="020F0502020204030204" pitchFamily="34" charset="0"/>
                          <a:cs typeface="Calibri" panose="020F0502020204030204" pitchFamily="34" charset="0"/>
                        </a:rPr>
                        <a:t>*Quasi-experimental approaches</a:t>
                      </a:r>
                      <a:endParaRPr lang="en-US" sz="1100" b="1">
                        <a:effectLst/>
                        <a:latin typeface="Calibri" panose="020F0502020204030204" pitchFamily="34" charset="0"/>
                        <a:cs typeface="Calibri" panose="020F0502020204030204" pitchFamily="34" charset="0"/>
                      </a:endParaRPr>
                    </a:p>
                  </a:txBody>
                  <a:tcPr marL="49635" marR="49635" marT="24818" marB="24818">
                    <a:lnL w="8465" cap="flat" cmpd="sng" algn="ctr">
                      <a:solidFill>
                        <a:srgbClr val="FFFFFF"/>
                      </a:solidFill>
                      <a:prstDash val="solid"/>
                      <a:round/>
                      <a:headEnd type="none" w="med" len="med"/>
                      <a:tailEnd type="none" w="med" len="med"/>
                    </a:lnL>
                    <a:lnR w="8465" cap="flat" cmpd="sng" algn="ctr">
                      <a:solidFill>
                        <a:srgbClr val="FFFFFF"/>
                      </a:solidFill>
                      <a:prstDash val="solid"/>
                      <a:round/>
                      <a:headEnd type="none" w="med" len="med"/>
                      <a:tailEnd type="none" w="med" len="med"/>
                    </a:lnR>
                    <a:lnT w="8465" cap="flat" cmpd="sng" algn="ctr">
                      <a:solidFill>
                        <a:srgbClr val="FFFFFF"/>
                      </a:solidFill>
                      <a:prstDash val="solid"/>
                      <a:round/>
                      <a:headEnd type="none" w="med" len="med"/>
                      <a:tailEnd type="none" w="med" len="med"/>
                    </a:lnT>
                    <a:lnB w="8465" cap="flat" cmpd="sng" algn="ctr">
                      <a:solidFill>
                        <a:srgbClr val="FFFFFF"/>
                      </a:solidFill>
                      <a:prstDash val="solid"/>
                      <a:round/>
                      <a:headEnd type="none" w="med" len="med"/>
                      <a:tailEnd type="none" w="med" len="med"/>
                    </a:lnB>
                    <a:noFill/>
                  </a:tcPr>
                </a:tc>
                <a:tc>
                  <a:txBody>
                    <a:bodyPr/>
                    <a:lstStyle/>
                    <a:p>
                      <a:pPr algn="r" rtl="1" fontAlgn="t">
                        <a:spcBef>
                          <a:spcPts val="0"/>
                        </a:spcBef>
                        <a:spcAft>
                          <a:spcPts val="0"/>
                        </a:spcAft>
                      </a:pPr>
                      <a:r>
                        <a:rPr lang="he-IL" sz="1100" b="1" i="0" u="none" strike="noStrike" dirty="0">
                          <a:solidFill>
                            <a:srgbClr val="000000"/>
                          </a:solidFill>
                          <a:effectLst/>
                          <a:latin typeface="Calibri" panose="020F0502020204030204" pitchFamily="34" charset="0"/>
                          <a:cs typeface="Calibri" panose="020F0502020204030204" pitchFamily="34" charset="0"/>
                        </a:rPr>
                        <a:t>אתה יכול להראות סיבתיות באמצעות קבוצת ביקורת או קבוצת השוואה</a:t>
                      </a:r>
                      <a:endParaRPr lang="he-IL" sz="1100" b="1" dirty="0">
                        <a:effectLst/>
                        <a:latin typeface="Calibri" panose="020F0502020204030204" pitchFamily="34" charset="0"/>
                        <a:cs typeface="Calibri" panose="020F0502020204030204" pitchFamily="34" charset="0"/>
                      </a:endParaRPr>
                    </a:p>
                    <a:p>
                      <a:pPr algn="r" rtl="1" fontAlgn="t">
                        <a:spcBef>
                          <a:spcPts val="0"/>
                        </a:spcBef>
                        <a:spcAft>
                          <a:spcPts val="0"/>
                        </a:spcAft>
                      </a:pPr>
                      <a:r>
                        <a:rPr lang="he-IL" sz="1100" b="1" i="0" u="none" strike="noStrike" dirty="0">
                          <a:solidFill>
                            <a:srgbClr val="000000"/>
                          </a:solidFill>
                          <a:effectLst/>
                          <a:latin typeface="Calibri" panose="020F0502020204030204" pitchFamily="34" charset="0"/>
                          <a:cs typeface="Calibri" panose="020F0502020204030204" pitchFamily="34" charset="0"/>
                        </a:rPr>
                        <a:t>הדגמה כי היוזמה הספציפית היא שיוצרת את השינוי הנראה בשטח, על ידי שיראו כי השינוי הנ"ל לא קיים אצל אלה שלא נתרמו מהמוצר/מהשירות.</a:t>
                      </a:r>
                      <a:endParaRPr lang="he-IL" sz="1100" b="1" dirty="0">
                        <a:effectLst/>
                        <a:latin typeface="Calibri" panose="020F0502020204030204" pitchFamily="34" charset="0"/>
                        <a:cs typeface="Calibri" panose="020F0502020204030204" pitchFamily="34" charset="0"/>
                      </a:endParaRPr>
                    </a:p>
                  </a:txBody>
                  <a:tcPr marL="49635" marR="49635" marT="24818" marB="24818">
                    <a:lnL w="8465" cap="flat" cmpd="sng" algn="ctr">
                      <a:solidFill>
                        <a:srgbClr val="FFFFFF"/>
                      </a:solidFill>
                      <a:prstDash val="solid"/>
                      <a:round/>
                      <a:headEnd type="none" w="med" len="med"/>
                      <a:tailEnd type="none" w="med" len="med"/>
                    </a:lnL>
                    <a:lnR w="8465" cap="flat" cmpd="sng" algn="ctr">
                      <a:solidFill>
                        <a:srgbClr val="FFFFFF"/>
                      </a:solidFill>
                      <a:prstDash val="solid"/>
                      <a:round/>
                      <a:headEnd type="none" w="med" len="med"/>
                      <a:tailEnd type="none" w="med" len="med"/>
                    </a:lnR>
                    <a:lnT w="8465" cap="flat" cmpd="sng" algn="ctr">
                      <a:solidFill>
                        <a:srgbClr val="FFFFFF"/>
                      </a:solidFill>
                      <a:prstDash val="solid"/>
                      <a:round/>
                      <a:headEnd type="none" w="med" len="med"/>
                      <a:tailEnd type="none" w="med" len="med"/>
                    </a:lnT>
                    <a:lnB w="8465" cap="flat" cmpd="sng" algn="ctr">
                      <a:solidFill>
                        <a:srgbClr val="FFFFFF"/>
                      </a:solidFill>
                      <a:prstDash val="solid"/>
                      <a:round/>
                      <a:headEnd type="none" w="med" len="med"/>
                      <a:tailEnd type="none" w="med" len="med"/>
                    </a:lnB>
                    <a:noFill/>
                  </a:tcPr>
                </a:tc>
                <a:tc>
                  <a:txBody>
                    <a:bodyPr/>
                    <a:lstStyle/>
                    <a:p>
                      <a:pPr marL="177800" algn="r" rtl="1" fontAlgn="t">
                        <a:spcBef>
                          <a:spcPts val="0"/>
                        </a:spcBef>
                        <a:spcAft>
                          <a:spcPts val="0"/>
                        </a:spcAft>
                      </a:pPr>
                      <a:r>
                        <a:rPr lang="he-IL" sz="1100" b="1" dirty="0">
                          <a:effectLst/>
                          <a:latin typeface="Calibri" panose="020F0502020204030204" pitchFamily="34" charset="0"/>
                          <a:cs typeface="Calibri" panose="020F0502020204030204" pitchFamily="34" charset="0"/>
                        </a:rPr>
                        <a:t>3</a:t>
                      </a:r>
                      <a:endParaRPr lang="en-US" sz="1100" b="1" dirty="0">
                        <a:effectLst/>
                        <a:latin typeface="Calibri" panose="020F0502020204030204" pitchFamily="34" charset="0"/>
                        <a:cs typeface="Calibri" panose="020F0502020204030204" pitchFamily="34" charset="0"/>
                      </a:endParaRPr>
                    </a:p>
                  </a:txBody>
                  <a:tcPr marL="49635" marR="49635" marT="24818" marB="24818">
                    <a:lnL w="8465" cap="flat" cmpd="sng" algn="ctr">
                      <a:solidFill>
                        <a:srgbClr val="FFFFFF"/>
                      </a:solidFill>
                      <a:prstDash val="solid"/>
                      <a:round/>
                      <a:headEnd type="none" w="med" len="med"/>
                      <a:tailEnd type="none" w="med" len="med"/>
                    </a:lnL>
                    <a:lnR w="8465" cap="flat" cmpd="sng" algn="ctr">
                      <a:solidFill>
                        <a:srgbClr val="FFFFFF"/>
                      </a:solidFill>
                      <a:prstDash val="solid"/>
                      <a:round/>
                      <a:headEnd type="none" w="med" len="med"/>
                      <a:tailEnd type="none" w="med" len="med"/>
                    </a:lnR>
                    <a:lnT w="8465" cap="flat" cmpd="sng" algn="ctr">
                      <a:solidFill>
                        <a:srgbClr val="FFFFFF"/>
                      </a:solidFill>
                      <a:prstDash val="solid"/>
                      <a:round/>
                      <a:headEnd type="none" w="med" len="med"/>
                      <a:tailEnd type="none" w="med" len="med"/>
                    </a:lnT>
                    <a:lnB w="8465"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1617264458"/>
                  </a:ext>
                </a:extLst>
              </a:tr>
              <a:tr h="1250952">
                <a:tc>
                  <a:txBody>
                    <a:bodyPr/>
                    <a:lstStyle/>
                    <a:p>
                      <a:pPr marL="177800" algn="r" rtl="1" fontAlgn="t">
                        <a:spcBef>
                          <a:spcPts val="0"/>
                        </a:spcBef>
                        <a:spcAft>
                          <a:spcPts val="0"/>
                        </a:spcAft>
                      </a:pPr>
                      <a:r>
                        <a:rPr lang="he-IL" sz="1100" b="1" i="0" u="none" strike="noStrike" dirty="0">
                          <a:solidFill>
                            <a:srgbClr val="000000"/>
                          </a:solidFill>
                          <a:effectLst/>
                          <a:latin typeface="Calibri" panose="020F0502020204030204" pitchFamily="34" charset="0"/>
                          <a:cs typeface="Calibri" panose="020F0502020204030204" pitchFamily="34" charset="0"/>
                        </a:rPr>
                        <a:t>בשלב זה מחפשים הערכה עצמאית וחזקה שבוחנת ומתקפת את האופי של ההשפעה. זה יכול לכלול אישורים דרך תקנים מסחריים, </a:t>
                      </a:r>
                      <a:r>
                        <a:rPr lang="he-IL" sz="1100" b="1" i="0" u="none" strike="noStrike" dirty="0" err="1">
                          <a:solidFill>
                            <a:srgbClr val="000000"/>
                          </a:solidFill>
                          <a:effectLst/>
                          <a:latin typeface="Calibri" panose="020F0502020204030204" pitchFamily="34" charset="0"/>
                          <a:cs typeface="Calibri" panose="020F0502020204030204" pitchFamily="34" charset="0"/>
                        </a:rPr>
                        <a:t>קיטמרקס</a:t>
                      </a:r>
                      <a:r>
                        <a:rPr lang="he-IL" sz="1100" b="1" i="0" u="none" strike="noStrike" dirty="0">
                          <a:solidFill>
                            <a:srgbClr val="000000"/>
                          </a:solidFill>
                          <a:effectLst/>
                          <a:latin typeface="Calibri" panose="020F0502020204030204" pitchFamily="34" charset="0"/>
                          <a:cs typeface="Calibri" panose="020F0502020204030204" pitchFamily="34" charset="0"/>
                        </a:rPr>
                        <a:t> בתעשייה, </a:t>
                      </a:r>
                      <a:r>
                        <a:rPr lang="he-IL" sz="1100" b="1" i="0" u="none" strike="noStrike" dirty="0" err="1">
                          <a:solidFill>
                            <a:srgbClr val="000000"/>
                          </a:solidFill>
                          <a:effectLst/>
                          <a:latin typeface="Calibri" panose="020F0502020204030204" pitchFamily="34" charset="0"/>
                          <a:cs typeface="Calibri" panose="020F0502020204030204" pitchFamily="34" charset="0"/>
                        </a:rPr>
                        <a:t>וכו</a:t>
                      </a:r>
                      <a:r>
                        <a:rPr lang="he-IL" sz="1100" b="1" i="0" u="none" strike="noStrike" dirty="0">
                          <a:solidFill>
                            <a:srgbClr val="000000"/>
                          </a:solidFill>
                          <a:effectLst/>
                          <a:latin typeface="Calibri" panose="020F0502020204030204" pitchFamily="34" charset="0"/>
                          <a:cs typeface="Calibri" panose="020F0502020204030204" pitchFamily="34" charset="0"/>
                        </a:rPr>
                        <a:t>. בשלב זה יש צורך בסטנדרטיזציה מתועדת של התהליכים והביצוע. ניתן  להשתמש במתודולוגיות הבאות: </a:t>
                      </a:r>
                      <a:endParaRPr lang="he-IL" sz="1100" b="1" dirty="0">
                        <a:effectLst/>
                        <a:latin typeface="Calibri" panose="020F0502020204030204" pitchFamily="34" charset="0"/>
                        <a:cs typeface="Calibri" panose="020F0502020204030204" pitchFamily="34" charset="0"/>
                      </a:endParaRPr>
                    </a:p>
                    <a:p>
                      <a:pPr marL="177800" algn="r" rtl="1" fontAlgn="t">
                        <a:spcBef>
                          <a:spcPts val="0"/>
                        </a:spcBef>
                        <a:spcAft>
                          <a:spcPts val="0"/>
                        </a:spcAft>
                      </a:pPr>
                      <a:r>
                        <a:rPr lang="he-IL" sz="1100" b="1" i="0" u="none" strike="noStrike" dirty="0">
                          <a:solidFill>
                            <a:srgbClr val="000000"/>
                          </a:solidFill>
                          <a:effectLst/>
                          <a:latin typeface="Calibri" panose="020F0502020204030204" pitchFamily="34" charset="0"/>
                          <a:cs typeface="Calibri" panose="020F0502020204030204" pitchFamily="34" charset="0"/>
                        </a:rPr>
                        <a:t>*הערכת תהליכים</a:t>
                      </a:r>
                      <a:endParaRPr lang="he-IL" sz="1100" b="1" dirty="0">
                        <a:effectLst/>
                        <a:latin typeface="Calibri" panose="020F0502020204030204" pitchFamily="34" charset="0"/>
                        <a:cs typeface="Calibri" panose="020F0502020204030204" pitchFamily="34" charset="0"/>
                      </a:endParaRPr>
                    </a:p>
                    <a:p>
                      <a:pPr marL="177800" algn="r" rtl="1" fontAlgn="t">
                        <a:spcBef>
                          <a:spcPts val="0"/>
                        </a:spcBef>
                        <a:spcAft>
                          <a:spcPts val="0"/>
                        </a:spcAft>
                      </a:pPr>
                      <a:r>
                        <a:rPr lang="he-IL" sz="1100" b="1" i="0" u="none" strike="noStrike" dirty="0">
                          <a:solidFill>
                            <a:srgbClr val="000000"/>
                          </a:solidFill>
                          <a:effectLst/>
                          <a:latin typeface="Calibri" panose="020F0502020204030204" pitchFamily="34" charset="0"/>
                          <a:cs typeface="Calibri" panose="020F0502020204030204" pitchFamily="34" charset="0"/>
                        </a:rPr>
                        <a:t>*חוברות הדרכה מפורטות/קורסים</a:t>
                      </a:r>
                      <a:endParaRPr lang="he-IL" sz="1100" b="1" dirty="0">
                        <a:effectLst/>
                        <a:latin typeface="Calibri" panose="020F0502020204030204" pitchFamily="34" charset="0"/>
                        <a:cs typeface="Calibri" panose="020F0502020204030204" pitchFamily="34" charset="0"/>
                      </a:endParaRPr>
                    </a:p>
                    <a:p>
                      <a:pPr marL="177800" algn="r" rtl="1" fontAlgn="t">
                        <a:spcBef>
                          <a:spcPts val="0"/>
                        </a:spcBef>
                        <a:spcAft>
                          <a:spcPts val="0"/>
                        </a:spcAft>
                      </a:pPr>
                      <a:r>
                        <a:rPr lang="he-IL" sz="1100" b="1" i="0" u="none" strike="noStrike" dirty="0">
                          <a:solidFill>
                            <a:srgbClr val="000000"/>
                          </a:solidFill>
                          <a:effectLst/>
                          <a:latin typeface="Calibri" panose="020F0502020204030204" pitchFamily="34" charset="0"/>
                          <a:cs typeface="Calibri" panose="020F0502020204030204" pitchFamily="34" charset="0"/>
                        </a:rPr>
                        <a:t>*ניתוח מפורט של החשבונות</a:t>
                      </a:r>
                      <a:endParaRPr lang="he-IL" sz="1100" b="1" dirty="0">
                        <a:effectLst/>
                        <a:latin typeface="Calibri" panose="020F0502020204030204" pitchFamily="34" charset="0"/>
                        <a:cs typeface="Calibri" panose="020F0502020204030204" pitchFamily="34" charset="0"/>
                      </a:endParaRPr>
                    </a:p>
                  </a:txBody>
                  <a:tcPr marL="49635" marR="49635" marT="24818" marB="24818">
                    <a:lnL w="8465" cap="flat" cmpd="sng" algn="ctr">
                      <a:solidFill>
                        <a:srgbClr val="FFFFFF"/>
                      </a:solidFill>
                      <a:prstDash val="solid"/>
                      <a:round/>
                      <a:headEnd type="none" w="med" len="med"/>
                      <a:tailEnd type="none" w="med" len="med"/>
                    </a:lnL>
                    <a:lnR w="8465" cap="flat" cmpd="sng" algn="ctr">
                      <a:solidFill>
                        <a:srgbClr val="FFFFFF"/>
                      </a:solidFill>
                      <a:prstDash val="solid"/>
                      <a:round/>
                      <a:headEnd type="none" w="med" len="med"/>
                      <a:tailEnd type="none" w="med" len="med"/>
                    </a:lnR>
                    <a:lnT w="8465" cap="flat" cmpd="sng" algn="ctr">
                      <a:solidFill>
                        <a:srgbClr val="FFFFFF"/>
                      </a:solidFill>
                      <a:prstDash val="solid"/>
                      <a:round/>
                      <a:headEnd type="none" w="med" len="med"/>
                      <a:tailEnd type="none" w="med" len="med"/>
                    </a:lnT>
                    <a:lnB w="8465" cap="flat" cmpd="sng" algn="ctr">
                      <a:solidFill>
                        <a:srgbClr val="FFFFFF"/>
                      </a:solidFill>
                      <a:prstDash val="solid"/>
                      <a:round/>
                      <a:headEnd type="none" w="med" len="med"/>
                      <a:tailEnd type="none" w="med" len="med"/>
                    </a:lnB>
                    <a:solidFill>
                      <a:srgbClr val="E8EBF5"/>
                    </a:solidFill>
                  </a:tcPr>
                </a:tc>
                <a:tc>
                  <a:txBody>
                    <a:bodyPr/>
                    <a:lstStyle/>
                    <a:p>
                      <a:pPr algn="r" rtl="1" fontAlgn="t">
                        <a:spcBef>
                          <a:spcPts val="0"/>
                        </a:spcBef>
                        <a:spcAft>
                          <a:spcPts val="0"/>
                        </a:spcAft>
                      </a:pPr>
                      <a:r>
                        <a:rPr lang="he-IL" sz="1100" b="1" i="0" u="none" strike="noStrike" dirty="0">
                          <a:solidFill>
                            <a:srgbClr val="000000"/>
                          </a:solidFill>
                          <a:effectLst/>
                          <a:latin typeface="Calibri" panose="020F0502020204030204" pitchFamily="34" charset="0"/>
                          <a:cs typeface="Calibri" panose="020F0502020204030204" pitchFamily="34" charset="0"/>
                        </a:rPr>
                        <a:t>יש לך לפחות הערכה עצמאית אחת שמתקפת את המסקנות שלך</a:t>
                      </a:r>
                      <a:endParaRPr lang="he-IL" sz="1100" b="1" dirty="0">
                        <a:effectLst/>
                        <a:latin typeface="Calibri" panose="020F0502020204030204" pitchFamily="34" charset="0"/>
                        <a:cs typeface="Calibri" panose="020F0502020204030204" pitchFamily="34" charset="0"/>
                      </a:endParaRPr>
                    </a:p>
                    <a:p>
                      <a:pPr algn="r" rtl="1" fontAlgn="t">
                        <a:spcBef>
                          <a:spcPts val="0"/>
                        </a:spcBef>
                        <a:spcAft>
                          <a:spcPts val="0"/>
                        </a:spcAft>
                      </a:pPr>
                      <a:r>
                        <a:rPr lang="he-IL" sz="1100" b="1" i="0" u="none" strike="noStrike" dirty="0">
                          <a:solidFill>
                            <a:srgbClr val="000000"/>
                          </a:solidFill>
                          <a:effectLst/>
                          <a:latin typeface="Calibri" panose="020F0502020204030204" pitchFamily="34" charset="0"/>
                          <a:cs typeface="Calibri" panose="020F0502020204030204" pitchFamily="34" charset="0"/>
                        </a:rPr>
                        <a:t>הממצאים בשלב זה מאפשרים לארגון להסביר מדוע וכיצד הרעיון שלהם מוביל להשפעה הנראית בשטח. הערכה עצמאית מתקפת את ההשפעה. </a:t>
                      </a:r>
                      <a:br>
                        <a:rPr lang="he-IL" sz="1100" b="1" i="0" u="none" strike="noStrike" dirty="0">
                          <a:solidFill>
                            <a:srgbClr val="000000"/>
                          </a:solidFill>
                          <a:effectLst/>
                          <a:latin typeface="Calibri" panose="020F0502020204030204" pitchFamily="34" charset="0"/>
                          <a:cs typeface="Calibri" panose="020F0502020204030204" pitchFamily="34" charset="0"/>
                        </a:rPr>
                      </a:br>
                      <a:r>
                        <a:rPr lang="he-IL" sz="1100" b="1" i="0" u="none" strike="noStrike" dirty="0">
                          <a:solidFill>
                            <a:srgbClr val="000000"/>
                          </a:solidFill>
                          <a:effectLst/>
                          <a:latin typeface="Calibri" panose="020F0502020204030204" pitchFamily="34" charset="0"/>
                          <a:cs typeface="Calibri" panose="020F0502020204030204" pitchFamily="34" charset="0"/>
                        </a:rPr>
                        <a:t>בנוסף, נראה כי המיזם יוצר את השינוי בעלות סבירה, ולכן ניתן לשכפל אותו במקומות נוספים. </a:t>
                      </a:r>
                      <a:endParaRPr lang="he-IL" sz="1100" b="1" dirty="0">
                        <a:effectLst/>
                        <a:latin typeface="Calibri" panose="020F0502020204030204" pitchFamily="34" charset="0"/>
                        <a:cs typeface="Calibri" panose="020F0502020204030204" pitchFamily="34" charset="0"/>
                      </a:endParaRPr>
                    </a:p>
                  </a:txBody>
                  <a:tcPr marL="49635" marR="49635" marT="24818" marB="24818">
                    <a:lnL w="8465" cap="flat" cmpd="sng" algn="ctr">
                      <a:solidFill>
                        <a:srgbClr val="FFFFFF"/>
                      </a:solidFill>
                      <a:prstDash val="solid"/>
                      <a:round/>
                      <a:headEnd type="none" w="med" len="med"/>
                      <a:tailEnd type="none" w="med" len="med"/>
                    </a:lnL>
                    <a:lnR w="8465" cap="flat" cmpd="sng" algn="ctr">
                      <a:solidFill>
                        <a:srgbClr val="FFFFFF"/>
                      </a:solidFill>
                      <a:prstDash val="solid"/>
                      <a:round/>
                      <a:headEnd type="none" w="med" len="med"/>
                      <a:tailEnd type="none" w="med" len="med"/>
                    </a:lnR>
                    <a:lnT w="8465" cap="flat" cmpd="sng" algn="ctr">
                      <a:solidFill>
                        <a:srgbClr val="FFFFFF"/>
                      </a:solidFill>
                      <a:prstDash val="solid"/>
                      <a:round/>
                      <a:headEnd type="none" w="med" len="med"/>
                      <a:tailEnd type="none" w="med" len="med"/>
                    </a:lnT>
                    <a:lnB w="8465" cap="flat" cmpd="sng" algn="ctr">
                      <a:solidFill>
                        <a:srgbClr val="FFFFFF"/>
                      </a:solidFill>
                      <a:prstDash val="solid"/>
                      <a:round/>
                      <a:headEnd type="none" w="med" len="med"/>
                      <a:tailEnd type="none" w="med" len="med"/>
                    </a:lnB>
                    <a:solidFill>
                      <a:srgbClr val="E8EBF5"/>
                    </a:solidFill>
                  </a:tcPr>
                </a:tc>
                <a:tc>
                  <a:txBody>
                    <a:bodyPr/>
                    <a:lstStyle/>
                    <a:p>
                      <a:pPr marL="177800" algn="r" rtl="1" fontAlgn="t">
                        <a:spcBef>
                          <a:spcPts val="0"/>
                        </a:spcBef>
                        <a:spcAft>
                          <a:spcPts val="0"/>
                        </a:spcAft>
                      </a:pPr>
                      <a:r>
                        <a:rPr lang="he-IL" sz="1100" b="1" dirty="0">
                          <a:effectLst/>
                          <a:latin typeface="Calibri" panose="020F0502020204030204" pitchFamily="34" charset="0"/>
                          <a:cs typeface="Calibri" panose="020F0502020204030204" pitchFamily="34" charset="0"/>
                        </a:rPr>
                        <a:t>4</a:t>
                      </a:r>
                    </a:p>
                  </a:txBody>
                  <a:tcPr marL="49635" marR="49635" marT="24818" marB="24818">
                    <a:lnL w="8465" cap="flat" cmpd="sng" algn="ctr">
                      <a:solidFill>
                        <a:srgbClr val="FFFFFF"/>
                      </a:solidFill>
                      <a:prstDash val="solid"/>
                      <a:round/>
                      <a:headEnd type="none" w="med" len="med"/>
                      <a:tailEnd type="none" w="med" len="med"/>
                    </a:lnL>
                    <a:lnR w="8465" cap="flat" cmpd="sng" algn="ctr">
                      <a:solidFill>
                        <a:srgbClr val="FFFFFF"/>
                      </a:solidFill>
                      <a:prstDash val="solid"/>
                      <a:round/>
                      <a:headEnd type="none" w="med" len="med"/>
                      <a:tailEnd type="none" w="med" len="med"/>
                    </a:lnR>
                    <a:lnT w="8465" cap="flat" cmpd="sng" algn="ctr">
                      <a:solidFill>
                        <a:srgbClr val="FFFFFF"/>
                      </a:solidFill>
                      <a:prstDash val="solid"/>
                      <a:round/>
                      <a:headEnd type="none" w="med" len="med"/>
                      <a:tailEnd type="none" w="med" len="med"/>
                    </a:lnT>
                    <a:lnB w="8465" cap="flat" cmpd="sng" algn="ctr">
                      <a:solidFill>
                        <a:srgbClr val="FFFFFF"/>
                      </a:solidFill>
                      <a:prstDash val="solid"/>
                      <a:round/>
                      <a:headEnd type="none" w="med" len="med"/>
                      <a:tailEnd type="none" w="med" len="med"/>
                    </a:lnB>
                    <a:solidFill>
                      <a:srgbClr val="E8EBF5"/>
                    </a:solidFill>
                  </a:tcPr>
                </a:tc>
                <a:extLst>
                  <a:ext uri="{0D108BD9-81ED-4DB2-BD59-A6C34878D82A}">
                    <a16:rowId xmlns:a16="http://schemas.microsoft.com/office/drawing/2014/main" val="3614279437"/>
                  </a:ext>
                </a:extLst>
              </a:tr>
              <a:tr h="997386">
                <a:tc>
                  <a:txBody>
                    <a:bodyPr/>
                    <a:lstStyle/>
                    <a:p>
                      <a:pPr marL="177800" algn="r" rtl="1" fontAlgn="t">
                        <a:spcBef>
                          <a:spcPts val="0"/>
                        </a:spcBef>
                        <a:spcAft>
                          <a:spcPts val="0"/>
                        </a:spcAft>
                      </a:pPr>
                      <a:r>
                        <a:rPr lang="he-IL" sz="1100" b="1" i="0" u="none" strike="noStrike" dirty="0">
                          <a:solidFill>
                            <a:srgbClr val="000000"/>
                          </a:solidFill>
                          <a:effectLst/>
                          <a:latin typeface="Calibri" panose="020F0502020204030204" pitchFamily="34" charset="0"/>
                          <a:cs typeface="Calibri" panose="020F0502020204030204" pitchFamily="34" charset="0"/>
                        </a:rPr>
                        <a:t>*ניתוח תרחישים עתידיים</a:t>
                      </a:r>
                      <a:endParaRPr lang="he-IL" sz="1100" b="1" dirty="0">
                        <a:effectLst/>
                        <a:latin typeface="Calibri" panose="020F0502020204030204" pitchFamily="34" charset="0"/>
                        <a:cs typeface="Calibri" panose="020F0502020204030204" pitchFamily="34" charset="0"/>
                      </a:endParaRPr>
                    </a:p>
                    <a:p>
                      <a:pPr marL="177800" algn="r" rtl="1" fontAlgn="t">
                        <a:spcBef>
                          <a:spcPts val="0"/>
                        </a:spcBef>
                        <a:spcAft>
                          <a:spcPts val="0"/>
                        </a:spcAft>
                      </a:pPr>
                      <a:r>
                        <a:rPr lang="he-IL" sz="1100" b="1" i="0" u="none" strike="noStrike" dirty="0">
                          <a:solidFill>
                            <a:srgbClr val="000000"/>
                          </a:solidFill>
                          <a:effectLst/>
                          <a:latin typeface="Calibri" panose="020F0502020204030204" pitchFamily="34" charset="0"/>
                          <a:cs typeface="Calibri" panose="020F0502020204030204" pitchFamily="34" charset="0"/>
                        </a:rPr>
                        <a:t>*מספר הערכות מהשכפולים של המיזם</a:t>
                      </a:r>
                      <a:endParaRPr lang="he-IL" sz="1100" b="1" dirty="0">
                        <a:effectLst/>
                        <a:latin typeface="Calibri" panose="020F0502020204030204" pitchFamily="34" charset="0"/>
                        <a:cs typeface="Calibri" panose="020F0502020204030204" pitchFamily="34" charset="0"/>
                      </a:endParaRPr>
                    </a:p>
                    <a:p>
                      <a:pPr marL="177800" algn="r" rtl="1" fontAlgn="t">
                        <a:spcBef>
                          <a:spcPts val="0"/>
                        </a:spcBef>
                        <a:spcAft>
                          <a:spcPts val="0"/>
                        </a:spcAft>
                      </a:pPr>
                      <a:r>
                        <a:rPr lang="he-IL" sz="1100" b="1" i="0" u="none" strike="noStrike" dirty="0">
                          <a:solidFill>
                            <a:srgbClr val="000000"/>
                          </a:solidFill>
                          <a:effectLst/>
                          <a:latin typeface="Calibri" panose="020F0502020204030204" pitchFamily="34" charset="0"/>
                          <a:cs typeface="Calibri" panose="020F0502020204030204" pitchFamily="34" charset="0"/>
                        </a:rPr>
                        <a:t>*הערכת נאמנות(</a:t>
                      </a:r>
                      <a:r>
                        <a:rPr lang="en-US" sz="1100" b="1" i="0" u="none" strike="noStrike" dirty="0">
                          <a:solidFill>
                            <a:srgbClr val="000000"/>
                          </a:solidFill>
                          <a:effectLst/>
                          <a:latin typeface="Calibri" panose="020F0502020204030204" pitchFamily="34" charset="0"/>
                          <a:cs typeface="Calibri" panose="020F0502020204030204" pitchFamily="34" charset="0"/>
                        </a:rPr>
                        <a:t>evaluation fidelity)</a:t>
                      </a:r>
                      <a:endParaRPr lang="en-US" sz="1100" b="1" dirty="0">
                        <a:effectLst/>
                        <a:latin typeface="Calibri" panose="020F0502020204030204" pitchFamily="34" charset="0"/>
                        <a:cs typeface="Calibri" panose="020F0502020204030204" pitchFamily="34" charset="0"/>
                      </a:endParaRPr>
                    </a:p>
                    <a:p>
                      <a:pPr marL="177800" algn="r" rtl="1" fontAlgn="t">
                        <a:spcBef>
                          <a:spcPts val="0"/>
                        </a:spcBef>
                        <a:spcAft>
                          <a:spcPts val="0"/>
                        </a:spcAft>
                      </a:pPr>
                      <a:r>
                        <a:rPr lang="en-US" sz="1100" b="1" i="0" u="none" strike="noStrike" dirty="0">
                          <a:solidFill>
                            <a:srgbClr val="000000"/>
                          </a:solidFill>
                          <a:effectLst/>
                          <a:latin typeface="Calibri" panose="020F0502020204030204" pitchFamily="34" charset="0"/>
                          <a:cs typeface="Calibri" panose="020F0502020204030204" pitchFamily="34" charset="0"/>
                        </a:rPr>
                        <a:t>*</a:t>
                      </a:r>
                      <a:r>
                        <a:rPr lang="he-IL" sz="1100" b="1" i="0" u="none" strike="noStrike" dirty="0">
                          <a:solidFill>
                            <a:srgbClr val="000000"/>
                          </a:solidFill>
                          <a:effectLst/>
                          <a:latin typeface="Calibri" panose="020F0502020204030204" pitchFamily="34" charset="0"/>
                          <a:cs typeface="Calibri" panose="020F0502020204030204" pitchFamily="34" charset="0"/>
                        </a:rPr>
                        <a:t>הערכה כלכלית</a:t>
                      </a:r>
                      <a:endParaRPr lang="he-IL" sz="1100" b="1" dirty="0">
                        <a:effectLst/>
                        <a:latin typeface="Calibri" panose="020F0502020204030204" pitchFamily="34" charset="0"/>
                        <a:cs typeface="Calibri" panose="020F0502020204030204" pitchFamily="34" charset="0"/>
                      </a:endParaRPr>
                    </a:p>
                  </a:txBody>
                  <a:tcPr marL="49635" marR="49635" marT="24818" marB="24818">
                    <a:lnL w="8465" cap="flat" cmpd="sng" algn="ctr">
                      <a:solidFill>
                        <a:srgbClr val="FFFFFF"/>
                      </a:solidFill>
                      <a:prstDash val="solid"/>
                      <a:round/>
                      <a:headEnd type="none" w="med" len="med"/>
                      <a:tailEnd type="none" w="med" len="med"/>
                    </a:lnL>
                    <a:lnR w="8465" cap="flat" cmpd="sng" algn="ctr">
                      <a:solidFill>
                        <a:srgbClr val="FFFFFF"/>
                      </a:solidFill>
                      <a:prstDash val="solid"/>
                      <a:round/>
                      <a:headEnd type="none" w="med" len="med"/>
                      <a:tailEnd type="none" w="med" len="med"/>
                    </a:lnR>
                    <a:lnT w="8465" cap="flat" cmpd="sng" algn="ctr">
                      <a:solidFill>
                        <a:srgbClr val="FFFFFF"/>
                      </a:solidFill>
                      <a:prstDash val="solid"/>
                      <a:round/>
                      <a:headEnd type="none" w="med" len="med"/>
                      <a:tailEnd type="none" w="med" len="med"/>
                    </a:lnT>
                    <a:lnB w="8465" cap="flat" cmpd="sng" algn="ctr">
                      <a:solidFill>
                        <a:srgbClr val="FFFFFF"/>
                      </a:solidFill>
                      <a:prstDash val="solid"/>
                      <a:round/>
                      <a:headEnd type="none" w="med" len="med"/>
                      <a:tailEnd type="none" w="med" len="med"/>
                    </a:lnB>
                    <a:noFill/>
                  </a:tcPr>
                </a:tc>
                <a:tc>
                  <a:txBody>
                    <a:bodyPr/>
                    <a:lstStyle/>
                    <a:p>
                      <a:pPr indent="-177800" algn="r" rtl="1" fontAlgn="t">
                        <a:spcBef>
                          <a:spcPts val="0"/>
                        </a:spcBef>
                        <a:spcAft>
                          <a:spcPts val="0"/>
                        </a:spcAft>
                      </a:pPr>
                      <a:r>
                        <a:rPr lang="he-IL" sz="1100" b="1" i="0" u="none" strike="noStrike" dirty="0">
                          <a:solidFill>
                            <a:srgbClr val="000000"/>
                          </a:solidFill>
                          <a:effectLst/>
                          <a:latin typeface="Calibri" panose="020F0502020204030204" pitchFamily="34" charset="0"/>
                          <a:cs typeface="Calibri" panose="020F0502020204030204" pitchFamily="34" charset="0"/>
                        </a:rPr>
                        <a:t>יש לך הדרכות, מערכות ונהלים שתומכים בשכפול עקבי של היוזמה ושל התוצאות החיוביות שלה</a:t>
                      </a:r>
                      <a:endParaRPr lang="he-IL" sz="1100" b="1" dirty="0">
                        <a:effectLst/>
                        <a:latin typeface="Calibri" panose="020F0502020204030204" pitchFamily="34" charset="0"/>
                        <a:cs typeface="Calibri" panose="020F0502020204030204" pitchFamily="34" charset="0"/>
                      </a:endParaRPr>
                    </a:p>
                    <a:p>
                      <a:pPr indent="457200" algn="r" rtl="1" fontAlgn="t">
                        <a:spcBef>
                          <a:spcPts val="0"/>
                        </a:spcBef>
                        <a:spcAft>
                          <a:spcPts val="0"/>
                        </a:spcAft>
                      </a:pPr>
                      <a:r>
                        <a:rPr lang="he-IL" sz="1100" b="1" i="0" u="none" strike="noStrike" dirty="0">
                          <a:solidFill>
                            <a:srgbClr val="000000"/>
                          </a:solidFill>
                          <a:effectLst/>
                          <a:latin typeface="Calibri" panose="020F0502020204030204" pitchFamily="34" charset="0"/>
                          <a:cs typeface="Calibri" panose="020F0502020204030204" pitchFamily="34" charset="0"/>
                        </a:rPr>
                        <a:t>צריך להראות כי המיזם יכול לפעול במקום אחר, ע"י אנשים אחרים ולעבור "</a:t>
                      </a:r>
                      <a:r>
                        <a:rPr lang="he-IL" sz="1100" b="1" i="0" u="none" strike="noStrike" dirty="0" err="1">
                          <a:solidFill>
                            <a:srgbClr val="000000"/>
                          </a:solidFill>
                          <a:effectLst/>
                          <a:latin typeface="Calibri" panose="020F0502020204030204" pitchFamily="34" charset="0"/>
                          <a:cs typeface="Calibri" panose="020F0502020204030204" pitchFamily="34" charset="0"/>
                        </a:rPr>
                        <a:t>סקיילינג</a:t>
                      </a:r>
                      <a:r>
                        <a:rPr lang="he-IL" sz="1100" b="1" i="0" u="none" strike="noStrike" dirty="0">
                          <a:solidFill>
                            <a:srgbClr val="000000"/>
                          </a:solidFill>
                          <a:effectLst/>
                          <a:latin typeface="Calibri" panose="020F0502020204030204" pitchFamily="34" charset="0"/>
                          <a:cs typeface="Calibri" panose="020F0502020204030204" pitchFamily="34" charset="0"/>
                        </a:rPr>
                        <a:t>", תוך שהוא ממשיך להיות בר השפעה על המצב בשטח ושהוא עדיין מעשי מבחינה כלכלית.</a:t>
                      </a:r>
                      <a:endParaRPr lang="he-IL" sz="1100" b="1" dirty="0">
                        <a:effectLst/>
                        <a:latin typeface="Calibri" panose="020F0502020204030204" pitchFamily="34" charset="0"/>
                        <a:cs typeface="Calibri" panose="020F0502020204030204" pitchFamily="34" charset="0"/>
                      </a:endParaRPr>
                    </a:p>
                  </a:txBody>
                  <a:tcPr marL="49635" marR="49635" marT="24818" marB="24818">
                    <a:lnL w="8465" cap="flat" cmpd="sng" algn="ctr">
                      <a:solidFill>
                        <a:srgbClr val="FFFFFF"/>
                      </a:solidFill>
                      <a:prstDash val="solid"/>
                      <a:round/>
                      <a:headEnd type="none" w="med" len="med"/>
                      <a:tailEnd type="none" w="med" len="med"/>
                    </a:lnL>
                    <a:lnR w="8465" cap="flat" cmpd="sng" algn="ctr">
                      <a:solidFill>
                        <a:srgbClr val="FFFFFF"/>
                      </a:solidFill>
                      <a:prstDash val="solid"/>
                      <a:round/>
                      <a:headEnd type="none" w="med" len="med"/>
                      <a:tailEnd type="none" w="med" len="med"/>
                    </a:lnR>
                    <a:lnT w="8465" cap="flat" cmpd="sng" algn="ctr">
                      <a:solidFill>
                        <a:srgbClr val="FFFFFF"/>
                      </a:solidFill>
                      <a:prstDash val="solid"/>
                      <a:round/>
                      <a:headEnd type="none" w="med" len="med"/>
                      <a:tailEnd type="none" w="med" len="med"/>
                    </a:lnT>
                    <a:lnB w="8465" cap="flat" cmpd="sng" algn="ctr">
                      <a:solidFill>
                        <a:srgbClr val="FFFFFF"/>
                      </a:solidFill>
                      <a:prstDash val="solid"/>
                      <a:round/>
                      <a:headEnd type="none" w="med" len="med"/>
                      <a:tailEnd type="none" w="med" len="med"/>
                    </a:lnB>
                    <a:noFill/>
                  </a:tcPr>
                </a:tc>
                <a:tc>
                  <a:txBody>
                    <a:bodyPr/>
                    <a:lstStyle/>
                    <a:p>
                      <a:pPr marL="177800" algn="r" rtl="1" fontAlgn="t">
                        <a:spcBef>
                          <a:spcPts val="0"/>
                        </a:spcBef>
                        <a:spcAft>
                          <a:spcPts val="0"/>
                        </a:spcAft>
                      </a:pPr>
                      <a:r>
                        <a:rPr lang="he-IL" sz="1100" b="1" dirty="0">
                          <a:effectLst/>
                          <a:latin typeface="Calibri" panose="020F0502020204030204" pitchFamily="34" charset="0"/>
                          <a:cs typeface="Calibri" panose="020F0502020204030204" pitchFamily="34" charset="0"/>
                        </a:rPr>
                        <a:t>5</a:t>
                      </a:r>
                    </a:p>
                  </a:txBody>
                  <a:tcPr marL="49635" marR="49635" marT="24818" marB="24818">
                    <a:lnL w="8465" cap="flat" cmpd="sng" algn="ctr">
                      <a:solidFill>
                        <a:srgbClr val="FFFFFF"/>
                      </a:solidFill>
                      <a:prstDash val="solid"/>
                      <a:round/>
                      <a:headEnd type="none" w="med" len="med"/>
                      <a:tailEnd type="none" w="med" len="med"/>
                    </a:lnL>
                    <a:lnR w="8465" cap="flat" cmpd="sng" algn="ctr">
                      <a:solidFill>
                        <a:srgbClr val="FFFFFF"/>
                      </a:solidFill>
                      <a:prstDash val="solid"/>
                      <a:round/>
                      <a:headEnd type="none" w="med" len="med"/>
                      <a:tailEnd type="none" w="med" len="med"/>
                    </a:lnR>
                    <a:lnT w="8465" cap="flat" cmpd="sng" algn="ctr">
                      <a:solidFill>
                        <a:srgbClr val="FFFFFF"/>
                      </a:solidFill>
                      <a:prstDash val="solid"/>
                      <a:round/>
                      <a:headEnd type="none" w="med" len="med"/>
                      <a:tailEnd type="none" w="med" len="med"/>
                    </a:lnT>
                    <a:lnB w="8465"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1969432172"/>
                  </a:ext>
                </a:extLst>
              </a:tr>
            </a:tbl>
          </a:graphicData>
        </a:graphic>
      </p:graphicFrame>
      <p:sp>
        <p:nvSpPr>
          <p:cNvPr id="6" name="Rectangle 1"/>
          <p:cNvSpPr>
            <a:spLocks noChangeArrowheads="1"/>
          </p:cNvSpPr>
          <p:nvPr/>
        </p:nvSpPr>
        <p:spPr bwMode="auto">
          <a:xfrm>
            <a:off x="4868863" y="182562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e-IL"/>
          </a:p>
        </p:txBody>
      </p:sp>
    </p:spTree>
    <p:extLst>
      <p:ext uri="{BB962C8B-B14F-4D97-AF65-F5344CB8AC3E}">
        <p14:creationId xmlns:p14="http://schemas.microsoft.com/office/powerpoint/2010/main" val="2875264523"/>
      </p:ext>
    </p:extLst>
  </p:cSld>
  <p:clrMapOvr>
    <a:masterClrMapping/>
  </p:clrMapOvr>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4420</TotalTime>
  <Words>562</Words>
  <Application>Microsoft Office PowerPoint</Application>
  <PresentationFormat>Widescreen</PresentationFormat>
  <Paragraphs>55</Paragraphs>
  <Slides>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vt:i4>
      </vt:variant>
    </vt:vector>
  </HeadingPairs>
  <TitlesOfParts>
    <vt:vector size="10" baseType="lpstr">
      <vt:lpstr>Arial</vt:lpstr>
      <vt:lpstr>Assistant</vt:lpstr>
      <vt:lpstr>Calibri</vt:lpstr>
      <vt:lpstr>Calibri Light</vt:lpstr>
      <vt:lpstr>Gisha</vt:lpstr>
      <vt:lpstr>ערכת נושא Office</vt:lpstr>
      <vt:lpstr>PowerPoint Presentation</vt:lpstr>
      <vt:lpstr>תקציר הכלי</vt:lpstr>
      <vt:lpstr>Standards of evidence– מתחילים!</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חני סבג</dc:creator>
  <cp:lastModifiedBy>Barak Matzoba</cp:lastModifiedBy>
  <cp:revision>40</cp:revision>
  <dcterms:created xsi:type="dcterms:W3CDTF">2022-03-29T06:48:51Z</dcterms:created>
  <dcterms:modified xsi:type="dcterms:W3CDTF">2023-01-04T13:22:25Z</dcterms:modified>
</cp:coreProperties>
</file>