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70" r:id="rId3"/>
    <p:sldId id="269" r:id="rId4"/>
    <p:sldId id="267" r:id="rId5"/>
    <p:sldId id="272" r:id="rId6"/>
    <p:sldId id="273" r:id="rId7"/>
    <p:sldId id="268"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2D4"/>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5" autoAdjust="0"/>
    <p:restoredTop sz="94660"/>
  </p:normalViewPr>
  <p:slideViewPr>
    <p:cSldViewPr snapToGrid="0">
      <p:cViewPr varScale="1">
        <p:scale>
          <a:sx n="70" d="100"/>
          <a:sy n="70" d="100"/>
        </p:scale>
        <p:origin x="92" y="7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בלבד">
    <p:bg>
      <p:bgPr>
        <a:solidFill>
          <a:schemeClr val="bg1"/>
        </a:solidFill>
        <a:effectLst/>
      </p:bgPr>
    </p:bg>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F5CDAC3D-F8E9-419F-BCAA-18F06FB5F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bg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3FEA745-14DA-4888-98C3-18155EF4C724}"/>
              </a:ext>
            </a:extLst>
          </p:cNvPr>
          <p:cNvSpPr>
            <a:spLocks noGrp="1"/>
          </p:cNvSpPr>
          <p:nvPr>
            <p:ph type="dt" sz="half" idx="10"/>
          </p:nvPr>
        </p:nvSpPr>
        <p:spPr/>
        <p:txBody>
          <a:bodyPr/>
          <a:lstStyle/>
          <a:p>
            <a:fld id="{87A6FFB9-8E62-41B9-8309-10A030640D22}" type="datetimeFigureOut">
              <a:rPr lang="he-IL" smtClean="0"/>
              <a:t>ז'/אייר/תשפ"ב</a:t>
            </a:fld>
            <a:endParaRPr lang="he-IL"/>
          </a:p>
        </p:txBody>
      </p:sp>
      <p:sp>
        <p:nvSpPr>
          <p:cNvPr id="4" name="מציין מיקום של כותרת תחתונה 3">
            <a:extLst>
              <a:ext uri="{FF2B5EF4-FFF2-40B4-BE49-F238E27FC236}">
                <a16:creationId xmlns:a16="http://schemas.microsoft.com/office/drawing/2014/main" id="{32739124-2594-4499-A0AA-0E98217E5F0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E21E8F7-ECBF-42C1-A838-9ACA0F726927}"/>
              </a:ext>
            </a:extLst>
          </p:cNvPr>
          <p:cNvSpPr>
            <a:spLocks noGrp="1"/>
          </p:cNvSpPr>
          <p:nvPr>
            <p:ph type="sldNum" sz="quarter" idx="12"/>
          </p:nvPr>
        </p:nvSpPr>
        <p:spPr/>
        <p:txBody>
          <a:bodyPr/>
          <a:lstStyle/>
          <a:p>
            <a:fld id="{2FCD8D9C-DDFD-423E-8CA7-A0C93D40A1C5}" type="slidenum">
              <a:rPr lang="he-IL" smtClean="0"/>
              <a:t>‹#›</a:t>
            </a:fld>
            <a:endParaRPr lang="he-IL"/>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419350" y="2219325"/>
            <a:ext cx="8877300"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8" name="תמונה 7"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490302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תמונה 1"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7389686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כותרת בלבד">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27E10190-BCB2-48ED-B017-6EB1D7A1E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pic>
        <p:nvPicPr>
          <p:cNvPr id="4" name="תמונה 3"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861785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כותרת בלבד">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a:xfrm>
            <a:off x="641555" y="372499"/>
            <a:ext cx="10712245" cy="1325563"/>
          </a:xfrm>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374490" y="1902235"/>
            <a:ext cx="8015134"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4" name="תמונה 3">
            <a:extLst>
              <a:ext uri="{FF2B5EF4-FFF2-40B4-BE49-F238E27FC236}">
                <a16:creationId xmlns:a16="http://schemas.microsoft.com/office/drawing/2014/main" id="{48974686-CE38-4746-B0E2-DCA1FCB964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302380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B835D6-4FB1-4D85-9B75-2D847A48A22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38E64FE-4297-485F-9BD6-58A10243B04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E4418-1388-4730-B3AE-45A6F986C5EA}"/>
              </a:ext>
            </a:extLst>
          </p:cNvPr>
          <p:cNvSpPr>
            <a:spLocks noGrp="1"/>
          </p:cNvSpPr>
          <p:nvPr>
            <p:ph type="dt" sz="half" idx="10"/>
          </p:nvPr>
        </p:nvSpPr>
        <p:spPr/>
        <p:txBody>
          <a:bodyPr/>
          <a:lstStyle/>
          <a:p>
            <a:fld id="{87A6FFB9-8E62-41B9-8309-10A030640D22}" type="datetimeFigureOut">
              <a:rPr lang="he-IL" smtClean="0"/>
              <a:t>ז'/אייר/תשפ"ב</a:t>
            </a:fld>
            <a:endParaRPr lang="he-IL"/>
          </a:p>
        </p:txBody>
      </p:sp>
      <p:sp>
        <p:nvSpPr>
          <p:cNvPr id="5" name="מציין מיקום של כותרת תחתונה 4">
            <a:extLst>
              <a:ext uri="{FF2B5EF4-FFF2-40B4-BE49-F238E27FC236}">
                <a16:creationId xmlns:a16="http://schemas.microsoft.com/office/drawing/2014/main" id="{D43EFB69-6EBF-4CA5-A430-09F4EF42B8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D7CCAD-2B0B-4346-B687-5C0FC3D6440E}"/>
              </a:ext>
            </a:extLst>
          </p:cNvPr>
          <p:cNvSpPr>
            <a:spLocks noGrp="1"/>
          </p:cNvSpPr>
          <p:nvPr>
            <p:ph type="sldNum" sz="quarter" idx="12"/>
          </p:nvPr>
        </p:nvSpPr>
        <p:spPr/>
        <p:txBody>
          <a:bodyPr/>
          <a:lstStyle/>
          <a:p>
            <a:fld id="{2FCD8D9C-DDFD-423E-8CA7-A0C93D40A1C5}" type="slidenum">
              <a:rPr lang="he-IL" smtClean="0"/>
              <a:t>‹#›</a:t>
            </a:fld>
            <a:endParaRPr lang="he-IL"/>
          </a:p>
        </p:txBody>
      </p:sp>
    </p:spTree>
    <p:extLst>
      <p:ext uri="{BB962C8B-B14F-4D97-AF65-F5344CB8AC3E}">
        <p14:creationId xmlns:p14="http://schemas.microsoft.com/office/powerpoint/2010/main" val="400656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DFD7177-B0A0-40FC-8F0E-BEF6282AAE9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E1A476F-87FA-4926-9936-AC0A063CA26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76CC14-5940-4C50-9EF8-CF43A33FED0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A6FFB9-8E62-41B9-8309-10A030640D22}" type="datetimeFigureOut">
              <a:rPr lang="he-IL" smtClean="0"/>
              <a:t>ז'/אייר/תשפ"ב</a:t>
            </a:fld>
            <a:endParaRPr lang="he-IL"/>
          </a:p>
        </p:txBody>
      </p:sp>
      <p:sp>
        <p:nvSpPr>
          <p:cNvPr id="5" name="מציין מיקום של כותרת תחתונה 4">
            <a:extLst>
              <a:ext uri="{FF2B5EF4-FFF2-40B4-BE49-F238E27FC236}">
                <a16:creationId xmlns:a16="http://schemas.microsoft.com/office/drawing/2014/main" id="{2504B128-BDD0-4203-80B3-E3DD335A9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69F37CA-9271-4ECE-8964-62AE2BEF4B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CD8D9C-DDFD-423E-8CA7-A0C93D40A1C5}" type="slidenum">
              <a:rPr lang="he-IL" smtClean="0"/>
              <a:t>‹#›</a:t>
            </a:fld>
            <a:endParaRPr lang="he-IL"/>
          </a:p>
        </p:txBody>
      </p:sp>
    </p:spTree>
    <p:extLst>
      <p:ext uri="{BB962C8B-B14F-4D97-AF65-F5344CB8AC3E}">
        <p14:creationId xmlns:p14="http://schemas.microsoft.com/office/powerpoint/2010/main" val="163392302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50" r:id="rId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groups/198459603844258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2298165" cy="6858000"/>
          </a:xfrm>
          <a:prstGeom prst="rect">
            <a:avLst/>
          </a:prstGeom>
        </p:spPr>
      </p:pic>
      <p:pic>
        <p:nvPicPr>
          <p:cNvPr id="3" name="תמונה 2">
            <a:extLst>
              <a:ext uri="{FF2B5EF4-FFF2-40B4-BE49-F238E27FC236}">
                <a16:creationId xmlns:a16="http://schemas.microsoft.com/office/drawing/2014/main" id="{F0B81442-D742-45A7-804A-CD2C6806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 y="0"/>
            <a:ext cx="12190815" cy="6858000"/>
          </a:xfrm>
          <a:prstGeom prst="rect">
            <a:avLst/>
          </a:prstGeom>
        </p:spPr>
      </p:pic>
      <p:sp>
        <p:nvSpPr>
          <p:cNvPr id="4" name="כותרת 1">
            <a:extLst>
              <a:ext uri="{FF2B5EF4-FFF2-40B4-BE49-F238E27FC236}">
                <a16:creationId xmlns:a16="http://schemas.microsoft.com/office/drawing/2014/main" id="{D89A7D17-3D10-4000-8186-546D4561918C}"/>
              </a:ext>
            </a:extLst>
          </p:cNvPr>
          <p:cNvSpPr txBox="1">
            <a:spLocks/>
          </p:cNvSpPr>
          <p:nvPr/>
        </p:nvSpPr>
        <p:spPr>
          <a:xfrm>
            <a:off x="8649929" y="3429000"/>
            <a:ext cx="1836173" cy="523568"/>
          </a:xfrm>
          <a:prstGeom prst="rect">
            <a:avLst/>
          </a:prstGeom>
        </p:spPr>
        <p:txBody>
          <a:bodyPr vert="horz" lIns="91440" tIns="45720" rIns="91440" bIns="45720" rtlCol="1" anchor="ctr">
            <a:normAutofit fontScale="55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a:solidFill>
                  <a:schemeClr val="bg1"/>
                </a:solidFill>
                <a:latin typeface="Calibri" panose="020F0502020204030204" pitchFamily="34" charset="0"/>
                <a:cs typeface="Calibri" panose="020F0502020204030204" pitchFamily="34" charset="0"/>
              </a:rPr>
              <a:t>מרחב הבעיה</a:t>
            </a:r>
          </a:p>
        </p:txBody>
      </p:sp>
      <p:pic>
        <p:nvPicPr>
          <p:cNvPr id="7" name="תמונה 6"/>
          <p:cNvPicPr>
            <a:picLocks noChangeAspect="1"/>
          </p:cNvPicPr>
          <p:nvPr/>
        </p:nvPicPr>
        <p:blipFill>
          <a:blip r:embed="rId4"/>
          <a:stretch>
            <a:fillRect/>
          </a:stretch>
        </p:blipFill>
        <p:spPr>
          <a:xfrm>
            <a:off x="4105274" y="2529906"/>
            <a:ext cx="2677415" cy="1954750"/>
          </a:xfrm>
          <a:prstGeom prst="rect">
            <a:avLst/>
          </a:prstGeom>
        </p:spPr>
      </p:pic>
    </p:spTree>
    <p:extLst>
      <p:ext uri="{BB962C8B-B14F-4D97-AF65-F5344CB8AC3E}">
        <p14:creationId xmlns:p14="http://schemas.microsoft.com/office/powerpoint/2010/main" val="100811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smtClean="0"/>
              <a:t>תקציר הכלי</a:t>
            </a:r>
            <a:endParaRPr lang="he-IL" sz="5400" b="1" dirty="0"/>
          </a:p>
        </p:txBody>
      </p:sp>
      <p:sp>
        <p:nvSpPr>
          <p:cNvPr id="4" name="מלבן 3"/>
          <p:cNvSpPr/>
          <p:nvPr/>
        </p:nvSpPr>
        <p:spPr>
          <a:xfrm>
            <a:off x="2029968" y="2520351"/>
            <a:ext cx="9610344" cy="3108543"/>
          </a:xfrm>
          <a:prstGeom prst="rect">
            <a:avLst/>
          </a:prstGeom>
        </p:spPr>
        <p:txBody>
          <a:bodyPr wrap="square">
            <a:spAutoFit/>
          </a:bodyPr>
          <a:lstStyle/>
          <a:p>
            <a:r>
              <a:rPr lang="he-IL" sz="2800" dirty="0">
                <a:latin typeface="Calibri" panose="020F0502020204030204" pitchFamily="34" charset="0"/>
                <a:cs typeface="Calibri" panose="020F0502020204030204" pitchFamily="34" charset="0"/>
              </a:rPr>
              <a:t>המודל הלוגי מערכת מושגית המאפשרת לייצר מהלך לוגי המבוסס על שלושה סוגי מדדים תשומות (המשאבים של הפרויקט-</a:t>
            </a:r>
            <a:r>
              <a:rPr lang="he-IL" sz="2800" dirty="0" err="1">
                <a:latin typeface="Calibri" panose="020F0502020204030204" pitchFamily="34" charset="0"/>
                <a:cs typeface="Calibri" panose="020F0502020204030204" pitchFamily="34" charset="0"/>
              </a:rPr>
              <a:t>כסף,זמן,עובדים</a:t>
            </a:r>
            <a:r>
              <a:rPr lang="he-IL" sz="2800" dirty="0">
                <a:latin typeface="Calibri" panose="020F0502020204030204" pitchFamily="34" charset="0"/>
                <a:cs typeface="Calibri" panose="020F0502020204030204" pitchFamily="34" charset="0"/>
              </a:rPr>
              <a:t>), תפוקות (הפעולות שלנו), תוצאות (מדדים המעידים על השינוי במציאות, את מדדי התוצאות לרוב נחלק לטווחי זמן משתנים</a:t>
            </a:r>
            <a:r>
              <a:rPr lang="he-IL" sz="2800" dirty="0" smtClean="0">
                <a:latin typeface="Calibri" panose="020F0502020204030204" pitchFamily="34" charset="0"/>
                <a:cs typeface="Calibri" panose="020F0502020204030204" pitchFamily="34" charset="0"/>
              </a:rPr>
              <a:t>).</a:t>
            </a:r>
          </a:p>
          <a:p>
            <a:r>
              <a:rPr lang="he-IL" sz="2800" dirty="0" smtClean="0">
                <a:latin typeface="Calibri" panose="020F0502020204030204" pitchFamily="34" charset="0"/>
                <a:cs typeface="Calibri" panose="020F0502020204030204" pitchFamily="34" charset="0"/>
              </a:rPr>
              <a:t> </a:t>
            </a:r>
            <a:r>
              <a:rPr lang="he-IL" sz="2800" dirty="0">
                <a:latin typeface="Calibri" panose="020F0502020204030204" pitchFamily="34" charset="0"/>
                <a:cs typeface="Calibri" panose="020F0502020204030204" pitchFamily="34" charset="0"/>
              </a:rPr>
              <a:t>למודל הלוגי יש נטייה להיראות פשטני מכיוון שהוא לא מכיל בתוכו מגמות ושינויים המתרחשים במציאות ומשפיעים על התוצאות שלנו. כדאי לנתח את המגמות המשפיעות על התוצאות שלנו בנוסף למודל הלוגי</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020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097CE4E-19B3-47FC-8CCC-2B46498C2387}"/>
              </a:ext>
            </a:extLst>
          </p:cNvPr>
          <p:cNvSpPr>
            <a:spLocks noGrp="1"/>
          </p:cNvSpPr>
          <p:nvPr>
            <p:ph type="title"/>
          </p:nvPr>
        </p:nvSpPr>
        <p:spPr/>
        <p:txBody>
          <a:bodyPr/>
          <a:lstStyle/>
          <a:p>
            <a:r>
              <a:rPr lang="he-IL" b="1" dirty="0" smtClean="0"/>
              <a:t>מודל לוגי – מתחילים!</a:t>
            </a:r>
            <a:endParaRPr lang="he-IL" b="1" dirty="0"/>
          </a:p>
        </p:txBody>
      </p:sp>
      <p:sp>
        <p:nvSpPr>
          <p:cNvPr id="5" name="מציין מיקום טקסט 4">
            <a:extLst>
              <a:ext uri="{FF2B5EF4-FFF2-40B4-BE49-F238E27FC236}">
                <a16:creationId xmlns:a16="http://schemas.microsoft.com/office/drawing/2014/main" id="{7906DADB-9C90-4529-8C9C-0FBDF031CF8B}"/>
              </a:ext>
            </a:extLst>
          </p:cNvPr>
          <p:cNvSpPr>
            <a:spLocks noGrp="1"/>
          </p:cNvSpPr>
          <p:nvPr>
            <p:ph type="body" sz="quarter" idx="13"/>
          </p:nvPr>
        </p:nvSpPr>
        <p:spPr>
          <a:xfrm>
            <a:off x="2476500" y="2036445"/>
            <a:ext cx="8877300" cy="3857625"/>
          </a:xfrm>
        </p:spPr>
        <p:txBody>
          <a:bodyPr>
            <a:noAutofit/>
          </a:bodyPr>
          <a:lstStyle/>
          <a:p>
            <a:pPr marL="0" indent="0">
              <a:buNone/>
            </a:pPr>
            <a:r>
              <a:rPr lang="he-IL" sz="1800" dirty="0">
                <a:latin typeface="Calibri" panose="020F0502020204030204" pitchFamily="34" charset="0"/>
                <a:cs typeface="Calibri" panose="020F0502020204030204" pitchFamily="34" charset="0"/>
              </a:rPr>
              <a:t> הגענו לשלב המודל הלוגי, זה הזמן לקחת את כל ההכנה שעשינו ולדבר קצת יותר "תכלס" בואו נעשה סדר, מהם המשאבים העומדים לרשותנו ליוזמה? מה התוצרים שאנחנו מפיקים מהיוזמה שלנו? מהן התוצאות השונות (מחולקות לפי טווחי הזמן) ומהי ההשפעה שנרצה לייצר בקצה. </a:t>
            </a:r>
          </a:p>
          <a:p>
            <a:pPr marL="0" indent="0">
              <a:buNone/>
            </a:pPr>
            <a:endParaRPr lang="he-IL" sz="1800" dirty="0">
              <a:latin typeface="Calibri" panose="020F0502020204030204" pitchFamily="34" charset="0"/>
              <a:cs typeface="Calibri" panose="020F0502020204030204" pitchFamily="34" charset="0"/>
            </a:endParaRPr>
          </a:p>
          <a:p>
            <a:pPr marL="0" indent="0">
              <a:buNone/>
            </a:pPr>
            <a:r>
              <a:rPr lang="he-IL" sz="1800" dirty="0">
                <a:latin typeface="Calibri" panose="020F0502020204030204" pitchFamily="34" charset="0"/>
                <a:cs typeface="Calibri" panose="020F0502020204030204" pitchFamily="34" charset="0"/>
              </a:rPr>
              <a:t>נקודות שחשוב שנתייחס אליהן בכלי: </a:t>
            </a:r>
          </a:p>
          <a:p>
            <a:pPr marL="0" indent="0">
              <a:buNone/>
            </a:pPr>
            <a:r>
              <a:rPr lang="he-IL" sz="1800" dirty="0">
                <a:latin typeface="Calibri" panose="020F0502020204030204" pitchFamily="34" charset="0"/>
                <a:cs typeface="Calibri" panose="020F0502020204030204" pitchFamily="34" charset="0"/>
              </a:rPr>
              <a:t>שימו לב שתפוקות אינן תוצאות, ותוצאות אינן אימפקט- דייקו את תשובותיכם בהתאם</a:t>
            </a:r>
          </a:p>
          <a:p>
            <a:pPr marL="0" indent="0">
              <a:buNone/>
            </a:pPr>
            <a:r>
              <a:rPr lang="he-IL" sz="1800" dirty="0">
                <a:latin typeface="Calibri" panose="020F0502020204030204" pitchFamily="34" charset="0"/>
                <a:cs typeface="Calibri" panose="020F0502020204030204" pitchFamily="34" charset="0"/>
              </a:rPr>
              <a:t>חלקו את התוצאות לפי טווחים, דבר זה יעזור לכם להבין למה תרצו להגיע בכל שלב בתהליך</a:t>
            </a:r>
          </a:p>
          <a:p>
            <a:pPr marL="0" indent="0">
              <a:buNone/>
            </a:pPr>
            <a:r>
              <a:rPr lang="he-IL" sz="1800" dirty="0">
                <a:latin typeface="Calibri" panose="020F0502020204030204" pitchFamily="34" charset="0"/>
                <a:cs typeface="Calibri" panose="020F0502020204030204" pitchFamily="34" charset="0"/>
              </a:rPr>
              <a:t>**במידה ולא הבנתם עד הסוף, מוזמנים </a:t>
            </a:r>
            <a:r>
              <a:rPr lang="he-IL" sz="1800" dirty="0" err="1">
                <a:latin typeface="Calibri" panose="020F0502020204030204" pitchFamily="34" charset="0"/>
                <a:cs typeface="Calibri" panose="020F0502020204030204" pitchFamily="34" charset="0"/>
              </a:rPr>
              <a:t>להכנס</a:t>
            </a:r>
            <a:r>
              <a:rPr lang="he-IL" sz="1800" dirty="0">
                <a:latin typeface="Calibri" panose="020F0502020204030204" pitchFamily="34" charset="0"/>
                <a:cs typeface="Calibri" panose="020F0502020204030204" pitchFamily="34" charset="0"/>
              </a:rPr>
              <a:t> לסרטון ההסברה על הכלי באתר הכוורת - (לינק) </a:t>
            </a:r>
          </a:p>
          <a:p>
            <a:pPr marL="0" indent="0">
              <a:buNone/>
            </a:pPr>
            <a:r>
              <a:rPr lang="he-IL" sz="1800" dirty="0">
                <a:latin typeface="Calibri" panose="020F0502020204030204" pitchFamily="34" charset="0"/>
                <a:cs typeface="Calibri" panose="020F0502020204030204" pitchFamily="34" charset="0"/>
              </a:rPr>
              <a:t>או לשאול  </a:t>
            </a:r>
            <a:r>
              <a:rPr lang="he-IL" sz="1800" dirty="0">
                <a:latin typeface="Calibri" panose="020F0502020204030204" pitchFamily="34" charset="0"/>
                <a:cs typeface="Calibri" panose="020F0502020204030204" pitchFamily="34" charset="0"/>
                <a:hlinkClick r:id="rId2"/>
              </a:rPr>
              <a:t>ביזמות חברתית – הקהילה </a:t>
            </a:r>
            <a:r>
              <a:rPr lang="he-IL" sz="1800" dirty="0" err="1">
                <a:latin typeface="Calibri" panose="020F0502020204030204" pitchFamily="34" charset="0"/>
                <a:cs typeface="Calibri" panose="020F0502020204030204" pitchFamily="34" charset="0"/>
              </a:rPr>
              <a:t>בפייסבוק</a:t>
            </a:r>
            <a:r>
              <a:rPr lang="he-IL" sz="1800" dirty="0">
                <a:latin typeface="Calibri" panose="020F0502020204030204" pitchFamily="34" charset="0"/>
                <a:cs typeface="Calibri" panose="020F0502020204030204" pitchFamily="34" charset="0"/>
              </a:rPr>
              <a:t> ונשמח לסייע</a:t>
            </a:r>
          </a:p>
          <a:p>
            <a:pPr marL="0" indent="0">
              <a:buNone/>
            </a:pPr>
            <a:endParaRPr lang="he-IL" sz="1800" dirty="0">
              <a:latin typeface="Calibri" panose="020F0502020204030204" pitchFamily="34" charset="0"/>
              <a:cs typeface="Calibri" panose="020F0502020204030204" pitchFamily="34" charset="0"/>
            </a:endParaRPr>
          </a:p>
          <a:p>
            <a:pPr marL="0" indent="0">
              <a:buNone/>
            </a:pPr>
            <a:r>
              <a:rPr lang="he-IL" sz="1800" dirty="0">
                <a:latin typeface="Calibri" panose="020F0502020204030204" pitchFamily="34" charset="0"/>
                <a:cs typeface="Calibri" panose="020F0502020204030204" pitchFamily="34" charset="0"/>
              </a:rPr>
              <a:t>שיהיה המון בהצלחה, </a:t>
            </a:r>
          </a:p>
          <a:p>
            <a:pPr marL="0" indent="0">
              <a:buNone/>
            </a:pPr>
            <a:r>
              <a:rPr lang="he-IL" sz="1800" dirty="0">
                <a:latin typeface="Calibri" panose="020F0502020204030204" pitchFamily="34" charset="0"/>
                <a:cs typeface="Calibri" panose="020F0502020204030204" pitchFamily="34" charset="0"/>
              </a:rPr>
              <a:t>צוות הכוורת </a:t>
            </a:r>
          </a:p>
        </p:txBody>
      </p:sp>
    </p:spTree>
    <p:extLst>
      <p:ext uri="{BB962C8B-B14F-4D97-AF65-F5344CB8AC3E}">
        <p14:creationId xmlns:p14="http://schemas.microsoft.com/office/powerpoint/2010/main" val="425800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טבלה 5"/>
          <p:cNvGraphicFramePr>
            <a:graphicFrameLocks noGrp="1"/>
          </p:cNvGraphicFramePr>
          <p:nvPr>
            <p:extLst>
              <p:ext uri="{D42A27DB-BD31-4B8C-83A1-F6EECF244321}">
                <p14:modId xmlns:p14="http://schemas.microsoft.com/office/powerpoint/2010/main" val="2135160267"/>
              </p:ext>
            </p:extLst>
          </p:nvPr>
        </p:nvGraphicFramePr>
        <p:xfrm>
          <a:off x="676656" y="283465"/>
          <a:ext cx="10689336" cy="5541263"/>
        </p:xfrm>
        <a:graphic>
          <a:graphicData uri="http://schemas.openxmlformats.org/drawingml/2006/table">
            <a:tbl>
              <a:tblPr rtl="1" firstRow="1" bandRow="1">
                <a:tableStyleId>{74C1A8A3-306A-4EB7-A6B1-4F7E0EB9C5D6}</a:tableStyleId>
              </a:tblPr>
              <a:tblGrid>
                <a:gridCol w="10689336">
                  <a:extLst>
                    <a:ext uri="{9D8B030D-6E8A-4147-A177-3AD203B41FA5}">
                      <a16:colId xmlns:a16="http://schemas.microsoft.com/office/drawing/2014/main" val="3352943621"/>
                    </a:ext>
                  </a:extLst>
                </a:gridCol>
              </a:tblGrid>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sym typeface="Calibri"/>
                        </a:rPr>
                        <a:t>המודל הלוגי </a:t>
                      </a:r>
                      <a:r>
                        <a:rPr lang="en-US" dirty="0" smtClean="0">
                          <a:latin typeface="Calibri" panose="020F0502020204030204" pitchFamily="34" charset="0"/>
                          <a:cs typeface="Calibri" panose="020F0502020204030204" pitchFamily="34" charset="0"/>
                          <a:sym typeface="Calibri"/>
                        </a:rPr>
                        <a:t>Logic Model</a:t>
                      </a:r>
                    </a:p>
                    <a:p>
                      <a:pPr rtl="1"/>
                      <a:endParaRPr lang="he-IL" dirty="0">
                        <a:latin typeface="Calibri" panose="020F0502020204030204" pitchFamily="34" charset="0"/>
                        <a:cs typeface="Calibri" panose="020F0502020204030204" pitchFamily="34" charset="0"/>
                      </a:endParaRPr>
                    </a:p>
                  </a:txBody>
                  <a:tcPr>
                    <a:solidFill>
                      <a:srgbClr val="2CB2D4"/>
                    </a:solidFill>
                  </a:tcPr>
                </a:tc>
                <a:extLst>
                  <a:ext uri="{0D108BD9-81ED-4DB2-BD59-A6C34878D82A}">
                    <a16:rowId xmlns:a16="http://schemas.microsoft.com/office/drawing/2014/main" val="4087396431"/>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rPr>
                        <a:t>אוכלוסיית היעד: </a:t>
                      </a:r>
                    </a:p>
                    <a:p>
                      <a:pPr rtl="1"/>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47482047"/>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rPr>
                        <a:t>תופעות בלתי רצויות: </a:t>
                      </a:r>
                      <a:endParaRPr lang="he-IL" sz="1100" dirty="0" smtClean="0">
                        <a:latin typeface="Calibri" panose="020F0502020204030204" pitchFamily="34" charset="0"/>
                        <a:cs typeface="Calibri" panose="020F0502020204030204" pitchFamily="34" charset="0"/>
                      </a:endParaRPr>
                    </a:p>
                    <a:p>
                      <a:pPr rtl="1"/>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1360890"/>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rPr>
                        <a:t>הגדרת הבעיה :</a:t>
                      </a:r>
                    </a:p>
                    <a:p>
                      <a:pPr rtl="1"/>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25211246"/>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rPr>
                        <a:t>מטרה מרכזית של התוכנית :</a:t>
                      </a:r>
                    </a:p>
                    <a:p>
                      <a:pPr rtl="1"/>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40514683"/>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Calibri" panose="020F0502020204030204" pitchFamily="34" charset="0"/>
                          <a:cs typeface="Calibri" panose="020F0502020204030204" pitchFamily="34" charset="0"/>
                        </a:rPr>
                        <a:t> תאוריית שינוי:</a:t>
                      </a:r>
                    </a:p>
                    <a:p>
                      <a:pPr rtl="1"/>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39348779"/>
                  </a:ext>
                </a:extLst>
              </a:tr>
              <a:tr h="79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err="1" smtClean="0">
                          <a:latin typeface="Calibri" panose="020F0502020204030204" pitchFamily="34" charset="0"/>
                          <a:cs typeface="Calibri" panose="020F0502020204030204" pitchFamily="34" charset="0"/>
                        </a:rPr>
                        <a:t>מימד</a:t>
                      </a:r>
                      <a:r>
                        <a:rPr lang="he-IL" dirty="0" smtClean="0">
                          <a:latin typeface="Calibri" panose="020F0502020204030204" pitchFamily="34" charset="0"/>
                          <a:cs typeface="Calibri" panose="020F0502020204030204" pitchFamily="34" charset="0"/>
                        </a:rPr>
                        <a:t> החדשנות בתוכנית בהתייחס לתוכניות אחרות</a:t>
                      </a:r>
                      <a:r>
                        <a:rPr lang="he-IL" baseline="0" dirty="0" smtClean="0">
                          <a:latin typeface="Calibri" panose="020F0502020204030204" pitchFamily="34" charset="0"/>
                          <a:cs typeface="Calibri" panose="020F0502020204030204" pitchFamily="34" charset="0"/>
                        </a:rPr>
                        <a:t>  -</a:t>
                      </a:r>
                      <a:r>
                        <a:rPr lang="en-US" baseline="0" dirty="0" smtClean="0">
                          <a:latin typeface="Calibri" panose="020F0502020204030204" pitchFamily="34" charset="0"/>
                          <a:cs typeface="Calibri" panose="020F0502020204030204" pitchFamily="34" charset="0"/>
                        </a:rPr>
                        <a:t>UVP </a:t>
                      </a:r>
                      <a:r>
                        <a:rPr lang="he-IL" baseline="0" dirty="0" smtClean="0">
                          <a:latin typeface="Calibri" panose="020F0502020204030204" pitchFamily="34" charset="0"/>
                          <a:cs typeface="Calibri" panose="020F0502020204030204" pitchFamily="34" charset="0"/>
                        </a:rPr>
                        <a:t> </a:t>
                      </a:r>
                      <a:endParaRPr lang="he-IL"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2232235"/>
                  </a:ext>
                </a:extLst>
              </a:tr>
            </a:tbl>
          </a:graphicData>
        </a:graphic>
      </p:graphicFrame>
    </p:spTree>
    <p:extLst>
      <p:ext uri="{BB962C8B-B14F-4D97-AF65-F5344CB8AC3E}">
        <p14:creationId xmlns:p14="http://schemas.microsoft.com/office/powerpoint/2010/main" val="2883197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716218627"/>
              </p:ext>
            </p:extLst>
          </p:nvPr>
        </p:nvGraphicFramePr>
        <p:xfrm>
          <a:off x="6547105" y="919204"/>
          <a:ext cx="5249770" cy="4618298"/>
        </p:xfrm>
        <a:graphic>
          <a:graphicData uri="http://schemas.openxmlformats.org/drawingml/2006/table">
            <a:tbl>
              <a:tblPr rtl="1">
                <a:tableStyleId>{35758FB7-9AC5-4552-8A53-C91805E547FA}</a:tableStyleId>
              </a:tblPr>
              <a:tblGrid>
                <a:gridCol w="5249770">
                  <a:extLst>
                    <a:ext uri="{9D8B030D-6E8A-4147-A177-3AD203B41FA5}">
                      <a16:colId xmlns:a16="http://schemas.microsoft.com/office/drawing/2014/main" val="3853295495"/>
                    </a:ext>
                  </a:extLst>
                </a:gridCol>
              </a:tblGrid>
              <a:tr h="4618298">
                <a:tc>
                  <a:txBody>
                    <a:bodyPr/>
                    <a:lstStyle/>
                    <a:p>
                      <a:pPr rtl="1"/>
                      <a:r>
                        <a:rPr lang="he-IL" sz="2000" b="1" dirty="0" smtClean="0">
                          <a:solidFill>
                            <a:schemeClr val="tx1"/>
                          </a:solidFill>
                          <a:latin typeface="Calibri" panose="020F0502020204030204" pitchFamily="34" charset="0"/>
                          <a:cs typeface="Calibri" panose="020F0502020204030204" pitchFamily="34" charset="0"/>
                        </a:rPr>
                        <a:t>1.</a:t>
                      </a:r>
                    </a:p>
                    <a:p>
                      <a:pPr rtl="1"/>
                      <a:r>
                        <a:rPr lang="he-IL" sz="2000" b="1" dirty="0" smtClean="0">
                          <a:solidFill>
                            <a:schemeClr val="tx1"/>
                          </a:solidFill>
                          <a:latin typeface="Calibri" panose="020F0502020204030204" pitchFamily="34" charset="0"/>
                          <a:cs typeface="Calibri" panose="020F0502020204030204" pitchFamily="34" charset="0"/>
                        </a:rPr>
                        <a:t>2.</a:t>
                      </a:r>
                    </a:p>
                    <a:p>
                      <a:pPr rtl="1"/>
                      <a:r>
                        <a:rPr lang="he-IL" sz="2000" b="1" dirty="0" smtClean="0">
                          <a:solidFill>
                            <a:schemeClr val="tx1"/>
                          </a:solidFill>
                          <a:latin typeface="Calibri" panose="020F0502020204030204" pitchFamily="34" charset="0"/>
                          <a:cs typeface="Calibri" panose="020F0502020204030204" pitchFamily="34" charset="0"/>
                        </a:rPr>
                        <a:t>3.</a:t>
                      </a:r>
                    </a:p>
                    <a:p>
                      <a:pPr rtl="1"/>
                      <a:r>
                        <a:rPr lang="he-IL" sz="2000" b="1" dirty="0" smtClean="0">
                          <a:solidFill>
                            <a:schemeClr val="tx1"/>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8067834"/>
                  </a:ext>
                </a:extLst>
              </a:tr>
            </a:tbl>
          </a:graphicData>
        </a:graphic>
      </p:graphicFrame>
      <p:sp>
        <p:nvSpPr>
          <p:cNvPr id="8" name="כותרת 3">
            <a:extLst>
              <a:ext uri="{FF2B5EF4-FFF2-40B4-BE49-F238E27FC236}">
                <a16:creationId xmlns:a16="http://schemas.microsoft.com/office/drawing/2014/main" id="{F097CE4E-19B3-47FC-8CCC-2B46498C2387}"/>
              </a:ext>
            </a:extLst>
          </p:cNvPr>
          <p:cNvSpPr txBox="1">
            <a:spLocks/>
          </p:cNvSpPr>
          <p:nvPr/>
        </p:nvSpPr>
        <p:spPr>
          <a:xfrm>
            <a:off x="9477346" y="456565"/>
            <a:ext cx="2319528" cy="13255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a:solidFill>
                  <a:srgbClr val="2CB2D4"/>
                </a:solidFill>
                <a:latin typeface="Calibri" panose="020F0502020204030204" pitchFamily="34" charset="0"/>
                <a:cs typeface="Calibri" panose="020F0502020204030204" pitchFamily="34" charset="0"/>
              </a:rPr>
              <a:t>תשומות : </a:t>
            </a:r>
            <a:endParaRPr lang="he-IL" sz="2800" b="1" dirty="0">
              <a:solidFill>
                <a:srgbClr val="2CB2D4"/>
              </a:solidFill>
              <a:latin typeface="Calibri" panose="020F0502020204030204" pitchFamily="34" charset="0"/>
              <a:cs typeface="Calibri" panose="020F0502020204030204" pitchFamily="34" charset="0"/>
            </a:endParaRPr>
          </a:p>
        </p:txBody>
      </p:sp>
      <p:sp>
        <p:nvSpPr>
          <p:cNvPr id="9" name="כותרת 3">
            <a:extLst>
              <a:ext uri="{FF2B5EF4-FFF2-40B4-BE49-F238E27FC236}">
                <a16:creationId xmlns:a16="http://schemas.microsoft.com/office/drawing/2014/main" id="{F097CE4E-19B3-47FC-8CCC-2B46498C2387}"/>
              </a:ext>
            </a:extLst>
          </p:cNvPr>
          <p:cNvSpPr txBox="1">
            <a:spLocks/>
          </p:cNvSpPr>
          <p:nvPr/>
        </p:nvSpPr>
        <p:spPr>
          <a:xfrm>
            <a:off x="3620058" y="456565"/>
            <a:ext cx="2319528" cy="13255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a:solidFill>
                  <a:srgbClr val="2CB2D4"/>
                </a:solidFill>
                <a:latin typeface="Calibri" panose="020F0502020204030204" pitchFamily="34" charset="0"/>
                <a:cs typeface="Calibri" panose="020F0502020204030204" pitchFamily="34" charset="0"/>
              </a:rPr>
              <a:t>תפוקות :</a:t>
            </a:r>
          </a:p>
        </p:txBody>
      </p:sp>
      <p:graphicFrame>
        <p:nvGraphicFramePr>
          <p:cNvPr id="10" name="טבלה 9"/>
          <p:cNvGraphicFramePr>
            <a:graphicFrameLocks noGrp="1"/>
          </p:cNvGraphicFramePr>
          <p:nvPr>
            <p:extLst>
              <p:ext uri="{D42A27DB-BD31-4B8C-83A1-F6EECF244321}">
                <p14:modId xmlns:p14="http://schemas.microsoft.com/office/powerpoint/2010/main" val="2879666672"/>
              </p:ext>
            </p:extLst>
          </p:nvPr>
        </p:nvGraphicFramePr>
        <p:xfrm>
          <a:off x="689815" y="919204"/>
          <a:ext cx="5249770" cy="4618298"/>
        </p:xfrm>
        <a:graphic>
          <a:graphicData uri="http://schemas.openxmlformats.org/drawingml/2006/table">
            <a:tbl>
              <a:tblPr rtl="1">
                <a:tableStyleId>{35758FB7-9AC5-4552-8A53-C91805E547FA}</a:tableStyleId>
              </a:tblPr>
              <a:tblGrid>
                <a:gridCol w="5249770">
                  <a:extLst>
                    <a:ext uri="{9D8B030D-6E8A-4147-A177-3AD203B41FA5}">
                      <a16:colId xmlns:a16="http://schemas.microsoft.com/office/drawing/2014/main" val="3853295495"/>
                    </a:ext>
                  </a:extLst>
                </a:gridCol>
              </a:tblGrid>
              <a:tr h="4618298">
                <a:tc>
                  <a:txBody>
                    <a:bodyPr/>
                    <a:lstStyle/>
                    <a:p>
                      <a:pPr rtl="1"/>
                      <a:r>
                        <a:rPr lang="he-IL" sz="2000" b="1" dirty="0" smtClean="0">
                          <a:solidFill>
                            <a:schemeClr val="tx1"/>
                          </a:solidFill>
                          <a:latin typeface="Calibri" panose="020F0502020204030204" pitchFamily="34" charset="0"/>
                          <a:cs typeface="Calibri" panose="020F0502020204030204" pitchFamily="34" charset="0"/>
                        </a:rPr>
                        <a:t>1.</a:t>
                      </a:r>
                    </a:p>
                    <a:p>
                      <a:pPr rtl="1"/>
                      <a:r>
                        <a:rPr lang="he-IL" sz="2000" b="1" dirty="0" smtClean="0">
                          <a:solidFill>
                            <a:schemeClr val="tx1"/>
                          </a:solidFill>
                          <a:latin typeface="Calibri" panose="020F0502020204030204" pitchFamily="34" charset="0"/>
                          <a:cs typeface="Calibri" panose="020F0502020204030204" pitchFamily="34" charset="0"/>
                        </a:rPr>
                        <a:t>2.</a:t>
                      </a:r>
                    </a:p>
                    <a:p>
                      <a:pPr rtl="1"/>
                      <a:r>
                        <a:rPr lang="he-IL" sz="2000" b="1" dirty="0" smtClean="0">
                          <a:solidFill>
                            <a:schemeClr val="tx1"/>
                          </a:solidFill>
                          <a:latin typeface="Calibri" panose="020F0502020204030204" pitchFamily="34" charset="0"/>
                          <a:cs typeface="Calibri" panose="020F0502020204030204" pitchFamily="34" charset="0"/>
                        </a:rPr>
                        <a:t>3.</a:t>
                      </a:r>
                    </a:p>
                    <a:p>
                      <a:pPr rtl="1"/>
                      <a:r>
                        <a:rPr lang="he-IL" sz="2000" b="1" dirty="0" smtClean="0">
                          <a:solidFill>
                            <a:schemeClr val="tx1"/>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8067834"/>
                  </a:ext>
                </a:extLst>
              </a:tr>
            </a:tbl>
          </a:graphicData>
        </a:graphic>
      </p:graphicFrame>
    </p:spTree>
    <p:extLst>
      <p:ext uri="{BB962C8B-B14F-4D97-AF65-F5344CB8AC3E}">
        <p14:creationId xmlns:p14="http://schemas.microsoft.com/office/powerpoint/2010/main" val="294183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610413110"/>
              </p:ext>
            </p:extLst>
          </p:nvPr>
        </p:nvGraphicFramePr>
        <p:xfrm>
          <a:off x="6455665" y="1989052"/>
          <a:ext cx="5249770" cy="2838980"/>
        </p:xfrm>
        <a:graphic>
          <a:graphicData uri="http://schemas.openxmlformats.org/drawingml/2006/table">
            <a:tbl>
              <a:tblPr rtl="1">
                <a:tableStyleId>{35758FB7-9AC5-4552-8A53-C91805E547FA}</a:tableStyleId>
              </a:tblPr>
              <a:tblGrid>
                <a:gridCol w="5249770">
                  <a:extLst>
                    <a:ext uri="{9D8B030D-6E8A-4147-A177-3AD203B41FA5}">
                      <a16:colId xmlns:a16="http://schemas.microsoft.com/office/drawing/2014/main" val="3853295495"/>
                    </a:ext>
                  </a:extLst>
                </a:gridCol>
              </a:tblGrid>
              <a:tr h="2838980">
                <a:tc>
                  <a:txBody>
                    <a:bodyPr/>
                    <a:lstStyle/>
                    <a:p>
                      <a:pPr marL="0" indent="0" rtl="1">
                        <a:buNone/>
                      </a:pPr>
                      <a:r>
                        <a:rPr lang="he-IL" sz="2000" b="1" i="0" u="sng" strike="noStrike" cap="none" dirty="0" smtClean="0">
                          <a:solidFill>
                            <a:schemeClr val="tx1"/>
                          </a:solidFill>
                          <a:latin typeface="Calibri Light" panose="020F0302020204030204" pitchFamily="34" charset="0"/>
                          <a:ea typeface="Calibri"/>
                          <a:cs typeface="Calibri Light" panose="020F0302020204030204" pitchFamily="34" charset="0"/>
                          <a:sym typeface="Calibri"/>
                        </a:rPr>
                        <a:t>1.טווח קצר </a:t>
                      </a:r>
                    </a:p>
                    <a:p>
                      <a:pPr marL="457200" indent="-457200" rtl="1">
                        <a:buAutoNum type="arabicPeriod"/>
                      </a:pPr>
                      <a:endParaRPr lang="he-IL" sz="2000" b="1" i="0" u="sng" strike="noStrike" cap="none" dirty="0" smtClean="0">
                        <a:solidFill>
                          <a:schemeClr val="tx1"/>
                        </a:solidFill>
                        <a:latin typeface="Calibri Light" panose="020F0302020204030204" pitchFamily="34" charset="0"/>
                        <a:cs typeface="Calibri Light" panose="020F0302020204030204" pitchFamily="34" charset="0"/>
                        <a:sym typeface="Calibri"/>
                      </a:endParaRPr>
                    </a:p>
                    <a:p>
                      <a:pPr marL="0" indent="0" rtl="1">
                        <a:buNone/>
                      </a:pPr>
                      <a:endParaRPr lang="he-IL" sz="2000" u="sng" dirty="0" smtClean="0">
                        <a:solidFill>
                          <a:schemeClr val="tx1"/>
                        </a:solidFill>
                        <a:latin typeface="Calibri Light" panose="020F0302020204030204" pitchFamily="34" charset="0"/>
                        <a:cs typeface="Calibri Light" panose="020F03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sng" strike="noStrike" cap="none" dirty="0" smtClean="0">
                          <a:solidFill>
                            <a:schemeClr val="tx1"/>
                          </a:solidFill>
                          <a:latin typeface="Calibri Light" panose="020F0302020204030204" pitchFamily="34" charset="0"/>
                          <a:ea typeface="Calibri"/>
                          <a:cs typeface="Calibri Light" panose="020F0302020204030204" pitchFamily="34" charset="0"/>
                          <a:sym typeface="Calibri"/>
                        </a:rPr>
                        <a:t>2.טווח בינוני</a:t>
                      </a:r>
                      <a:endParaRPr lang="he-IL" sz="2000" b="1" u="sng" dirty="0" smtClean="0">
                        <a:solidFill>
                          <a:schemeClr val="tx1"/>
                        </a:solidFill>
                        <a:latin typeface="Calibri Light" panose="020F0302020204030204" pitchFamily="34" charset="0"/>
                        <a:cs typeface="Calibri Light" panose="020F0302020204030204" pitchFamily="34" charset="0"/>
                      </a:endParaRPr>
                    </a:p>
                    <a:p>
                      <a:pPr rtl="1"/>
                      <a:endParaRPr lang="he-IL" sz="2000" u="sng" dirty="0" smtClean="0">
                        <a:solidFill>
                          <a:schemeClr val="tx1"/>
                        </a:solidFill>
                        <a:latin typeface="Calibri Light" panose="020F0302020204030204" pitchFamily="34" charset="0"/>
                        <a:cs typeface="Calibri Light" panose="020F0302020204030204" pitchFamily="34" charset="0"/>
                      </a:endParaRPr>
                    </a:p>
                    <a:p>
                      <a:pPr rtl="1"/>
                      <a:endParaRPr lang="he-IL" sz="2000" u="sng" dirty="0" smtClean="0">
                        <a:solidFill>
                          <a:schemeClr val="tx1"/>
                        </a:solidFill>
                        <a:latin typeface="Calibri Light" panose="020F0302020204030204" pitchFamily="34" charset="0"/>
                        <a:cs typeface="Calibri Light" panose="020F0302020204030204" pitchFamily="34" charset="0"/>
                      </a:endParaRPr>
                    </a:p>
                    <a:p>
                      <a:pPr rtl="1"/>
                      <a:r>
                        <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rPr>
                        <a:t>3.</a:t>
                      </a:r>
                      <a:r>
                        <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sym typeface="Calibri"/>
                        </a:rPr>
                        <a:t>טווח ארוך</a:t>
                      </a:r>
                    </a:p>
                    <a:p>
                      <a:pPr rtl="1"/>
                      <a:r>
                        <a:rPr lang="he-IL" sz="2000" b="1" i="0" u="sng" strike="noStrike" cap="none" dirty="0" smtClean="0">
                          <a:solidFill>
                            <a:schemeClr val="tx1"/>
                          </a:solidFill>
                          <a:latin typeface="Calibri Light" panose="020F0302020204030204" pitchFamily="34" charset="0"/>
                          <a:ea typeface="Calibri"/>
                          <a:cs typeface="Calibri Light" panose="020F0302020204030204" pitchFamily="34" charset="0"/>
                          <a:sym typeface="Calibri"/>
                        </a:rPr>
                        <a:t> </a:t>
                      </a:r>
                      <a:endParaRPr lang="he-IL" sz="2000" u="sng" dirty="0" smtClean="0">
                        <a:solidFill>
                          <a:schemeClr val="tx1"/>
                        </a:solidFill>
                        <a:latin typeface="Calibri Light" panose="020F0302020204030204" pitchFamily="34" charset="0"/>
                        <a:cs typeface="Calibri Light" panose="020F0302020204030204" pitchFamily="34" charset="0"/>
                      </a:endParaRPr>
                    </a:p>
                    <a:p>
                      <a:pPr rtl="1"/>
                      <a:endParaRPr lang="he-IL" sz="2000" u="sng" dirty="0" smtClean="0">
                        <a:solidFill>
                          <a:schemeClr val="tx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8067834"/>
                  </a:ext>
                </a:extLst>
              </a:tr>
            </a:tbl>
          </a:graphicData>
        </a:graphic>
      </p:graphicFrame>
      <p:sp>
        <p:nvSpPr>
          <p:cNvPr id="4" name="כותרת 3">
            <a:extLst>
              <a:ext uri="{FF2B5EF4-FFF2-40B4-BE49-F238E27FC236}">
                <a16:creationId xmlns:a16="http://schemas.microsoft.com/office/drawing/2014/main" id="{F097CE4E-19B3-47FC-8CCC-2B46498C2387}"/>
              </a:ext>
            </a:extLst>
          </p:cNvPr>
          <p:cNvSpPr txBox="1">
            <a:spLocks/>
          </p:cNvSpPr>
          <p:nvPr/>
        </p:nvSpPr>
        <p:spPr>
          <a:xfrm>
            <a:off x="9385906" y="1526413"/>
            <a:ext cx="2319528" cy="13255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smtClean="0">
                <a:solidFill>
                  <a:srgbClr val="2CB2D4"/>
                </a:solidFill>
                <a:latin typeface="Calibri" panose="020F0502020204030204" pitchFamily="34" charset="0"/>
                <a:cs typeface="Calibri" panose="020F0502020204030204" pitchFamily="34" charset="0"/>
              </a:rPr>
              <a:t>תוצאות:</a:t>
            </a:r>
            <a:endParaRPr lang="he-IL" sz="2800" b="1" dirty="0">
              <a:solidFill>
                <a:srgbClr val="2CB2D4"/>
              </a:solidFill>
              <a:latin typeface="Calibri" panose="020F0502020204030204" pitchFamily="34" charset="0"/>
              <a:cs typeface="Calibri" panose="020F0502020204030204" pitchFamily="34" charset="0"/>
            </a:endParaRPr>
          </a:p>
        </p:txBody>
      </p:sp>
      <p:graphicFrame>
        <p:nvGraphicFramePr>
          <p:cNvPr id="5" name="טבלה 4"/>
          <p:cNvGraphicFramePr>
            <a:graphicFrameLocks noGrp="1"/>
          </p:cNvGraphicFramePr>
          <p:nvPr>
            <p:extLst>
              <p:ext uri="{D42A27DB-BD31-4B8C-83A1-F6EECF244321}">
                <p14:modId xmlns:p14="http://schemas.microsoft.com/office/powerpoint/2010/main" val="1728162077"/>
              </p:ext>
            </p:extLst>
          </p:nvPr>
        </p:nvGraphicFramePr>
        <p:xfrm>
          <a:off x="582169" y="1989052"/>
          <a:ext cx="5249770" cy="2838980"/>
        </p:xfrm>
        <a:graphic>
          <a:graphicData uri="http://schemas.openxmlformats.org/drawingml/2006/table">
            <a:tbl>
              <a:tblPr rtl="1">
                <a:tableStyleId>{35758FB7-9AC5-4552-8A53-C91805E547FA}</a:tableStyleId>
              </a:tblPr>
              <a:tblGrid>
                <a:gridCol w="5249770">
                  <a:extLst>
                    <a:ext uri="{9D8B030D-6E8A-4147-A177-3AD203B41FA5}">
                      <a16:colId xmlns:a16="http://schemas.microsoft.com/office/drawing/2014/main" val="3853295495"/>
                    </a:ext>
                  </a:extLst>
                </a:gridCol>
              </a:tblGrid>
              <a:tr h="2838980">
                <a:tc>
                  <a:txBody>
                    <a:bodyPr/>
                    <a:lstStyle/>
                    <a:p>
                      <a:pPr marL="0" indent="0" algn="r" defTabSz="914400" rtl="1" eaLnBrk="1" latinLnBrk="0" hangingPunct="1">
                        <a:buNone/>
                      </a:pPr>
                      <a:r>
                        <a:rPr lang="he-IL" sz="2000" b="1" i="0" u="sng" strike="noStrike" cap="none" dirty="0" smtClean="0">
                          <a:solidFill>
                            <a:schemeClr val="tx1"/>
                          </a:solidFill>
                          <a:latin typeface="Calibri Light" panose="020F0302020204030204" pitchFamily="34" charset="0"/>
                          <a:ea typeface="Calibri"/>
                          <a:cs typeface="Calibri Light" panose="020F0302020204030204" pitchFamily="34" charset="0"/>
                          <a:sym typeface="Calibri"/>
                        </a:rPr>
                        <a:t>1</a:t>
                      </a:r>
                      <a:r>
                        <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sym typeface="Calibri"/>
                        </a:rPr>
                        <a:t>. השפעה עקיפה שיצרתי </a:t>
                      </a:r>
                    </a:p>
                    <a:p>
                      <a:pPr marL="0" indent="0" algn="r" defTabSz="914400" rtl="1" eaLnBrk="1" latinLnBrk="0" hangingPunct="1">
                        <a:buNone/>
                      </a:pPr>
                      <a:endPar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sym typeface="Calibri"/>
                        </a:rPr>
                        <a:t>2.השפעה על שחקנים אחרים </a:t>
                      </a:r>
                      <a:r>
                        <a:rPr lang="he-IL" sz="2000" b="1" i="0" u="sng" strike="noStrike" kern="1200" cap="none" dirty="0" err="1" smtClean="0">
                          <a:solidFill>
                            <a:schemeClr val="tx1"/>
                          </a:solidFill>
                          <a:latin typeface="Calibri Light" panose="020F0302020204030204" pitchFamily="34" charset="0"/>
                          <a:ea typeface="Calibri"/>
                          <a:cs typeface="Calibri Light" panose="020F0302020204030204" pitchFamily="34" charset="0"/>
                          <a:sym typeface="Calibri"/>
                        </a:rPr>
                        <a:t>באקוסיסטם</a:t>
                      </a:r>
                      <a:r>
                        <a:rPr lang="he-IL" sz="2000" b="1" i="0" u="sng" strike="noStrike" kern="1200" cap="none" dirty="0" smtClean="0">
                          <a:solidFill>
                            <a:schemeClr val="tx1"/>
                          </a:solidFill>
                          <a:latin typeface="Calibri Light" panose="020F0302020204030204" pitchFamily="34" charset="0"/>
                          <a:ea typeface="Calibri"/>
                          <a:cs typeface="Calibri Light" panose="020F0302020204030204" pitchFamily="34" charset="0"/>
                          <a:sym typeface="Calibri"/>
                        </a:rPr>
                        <a:t> </a:t>
                      </a:r>
                    </a:p>
                    <a:p>
                      <a:pPr rtl="1"/>
                      <a:r>
                        <a:rPr lang="he-IL" sz="2000" b="1" i="0" u="sng" strike="noStrike" cap="none" dirty="0" smtClean="0">
                          <a:solidFill>
                            <a:schemeClr val="tx1"/>
                          </a:solidFill>
                          <a:latin typeface="Calibri Light" panose="020F0302020204030204" pitchFamily="34" charset="0"/>
                          <a:ea typeface="Calibri"/>
                          <a:cs typeface="Calibri Light" panose="020F0302020204030204" pitchFamily="34" charset="0"/>
                          <a:sym typeface="Calibri"/>
                        </a:rPr>
                        <a:t> </a:t>
                      </a:r>
                      <a:endParaRPr lang="he-IL" sz="2000" u="sng" dirty="0" smtClean="0">
                        <a:solidFill>
                          <a:schemeClr val="tx1"/>
                        </a:solidFill>
                        <a:latin typeface="Calibri Light" panose="020F0302020204030204" pitchFamily="34" charset="0"/>
                        <a:cs typeface="Calibri Light" panose="020F0302020204030204" pitchFamily="34" charset="0"/>
                      </a:endParaRPr>
                    </a:p>
                    <a:p>
                      <a:pPr rtl="1"/>
                      <a:endParaRPr lang="he-IL" sz="2000" u="sng" dirty="0" smtClean="0">
                        <a:solidFill>
                          <a:schemeClr val="tx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8067834"/>
                  </a:ext>
                </a:extLst>
              </a:tr>
            </a:tbl>
          </a:graphicData>
        </a:graphic>
      </p:graphicFrame>
      <p:sp>
        <p:nvSpPr>
          <p:cNvPr id="6" name="כותרת 3">
            <a:extLst>
              <a:ext uri="{FF2B5EF4-FFF2-40B4-BE49-F238E27FC236}">
                <a16:creationId xmlns:a16="http://schemas.microsoft.com/office/drawing/2014/main" id="{F097CE4E-19B3-47FC-8CCC-2B46498C2387}"/>
              </a:ext>
            </a:extLst>
          </p:cNvPr>
          <p:cNvSpPr txBox="1">
            <a:spLocks/>
          </p:cNvSpPr>
          <p:nvPr/>
        </p:nvSpPr>
        <p:spPr>
          <a:xfrm>
            <a:off x="3512410" y="1526413"/>
            <a:ext cx="2319528" cy="13255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smtClean="0">
                <a:solidFill>
                  <a:srgbClr val="2CB2D4"/>
                </a:solidFill>
                <a:latin typeface="Calibri" panose="020F0502020204030204" pitchFamily="34" charset="0"/>
                <a:cs typeface="Calibri" panose="020F0502020204030204" pitchFamily="34" charset="0"/>
              </a:rPr>
              <a:t>אימפקט:</a:t>
            </a:r>
            <a:endParaRPr lang="he-IL" sz="2800" b="1" dirty="0">
              <a:solidFill>
                <a:srgbClr val="2CB2D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3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reeform 108">
            <a:extLst>
              <a:ext uri="{FF2B5EF4-FFF2-40B4-BE49-F238E27FC236}">
                <a16:creationId xmlns:a16="http://schemas.microsoft.com/office/drawing/2014/main" id="{6B9B6629-FD95-4636-AAD2-D6F75B979D29}"/>
              </a:ext>
            </a:extLst>
          </p:cNvPr>
          <p:cNvSpPr/>
          <p:nvPr/>
        </p:nvSpPr>
        <p:spPr>
          <a:xfrm>
            <a:off x="9167809" y="4284313"/>
            <a:ext cx="376279" cy="41579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Oval 50">
            <a:extLst>
              <a:ext uri="{FF2B5EF4-FFF2-40B4-BE49-F238E27FC236}">
                <a16:creationId xmlns:a16="http://schemas.microsoft.com/office/drawing/2014/main" id="{A49C16F1-AFC7-4D25-9B6C-60C4E92FB7EF}"/>
              </a:ext>
            </a:extLst>
          </p:cNvPr>
          <p:cNvSpPr>
            <a:spLocks noChangeAspect="1"/>
          </p:cNvSpPr>
          <p:nvPr/>
        </p:nvSpPr>
        <p:spPr>
          <a:xfrm>
            <a:off x="9722834" y="4304638"/>
            <a:ext cx="351714" cy="39723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Block Arc 11">
            <a:extLst>
              <a:ext uri="{FF2B5EF4-FFF2-40B4-BE49-F238E27FC236}">
                <a16:creationId xmlns:a16="http://schemas.microsoft.com/office/drawing/2014/main" id="{FBE009EA-AC08-40F4-8AD9-4F2FBB23D744}"/>
              </a:ext>
            </a:extLst>
          </p:cNvPr>
          <p:cNvSpPr/>
          <p:nvPr/>
        </p:nvSpPr>
        <p:spPr>
          <a:xfrm rot="10800000">
            <a:off x="6519201" y="5006625"/>
            <a:ext cx="240006" cy="39052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1" name="Rounded Rectangle 51">
            <a:extLst>
              <a:ext uri="{FF2B5EF4-FFF2-40B4-BE49-F238E27FC236}">
                <a16:creationId xmlns:a16="http://schemas.microsoft.com/office/drawing/2014/main" id="{A2662F8D-346E-4FDA-99F1-03F7C1F39B3D}"/>
              </a:ext>
            </a:extLst>
          </p:cNvPr>
          <p:cNvSpPr/>
          <p:nvPr/>
        </p:nvSpPr>
        <p:spPr>
          <a:xfrm rot="16200000" flipH="1">
            <a:off x="4582321" y="5010684"/>
            <a:ext cx="406052" cy="38240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4" name="Rounded Rectangle 20">
            <a:extLst>
              <a:ext uri="{FF2B5EF4-FFF2-40B4-BE49-F238E27FC236}">
                <a16:creationId xmlns:a16="http://schemas.microsoft.com/office/drawing/2014/main" id="{525A85F9-DE48-46C1-AF88-C9E47546E221}"/>
              </a:ext>
            </a:extLst>
          </p:cNvPr>
          <p:cNvSpPr>
            <a:spLocks noChangeAspect="1"/>
          </p:cNvSpPr>
          <p:nvPr/>
        </p:nvSpPr>
        <p:spPr>
          <a:xfrm rot="2160000">
            <a:off x="7201154" y="4304637"/>
            <a:ext cx="368160" cy="39723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ounded Rectangle 2">
            <a:extLst>
              <a:ext uri="{FF2B5EF4-FFF2-40B4-BE49-F238E27FC236}">
                <a16:creationId xmlns:a16="http://schemas.microsoft.com/office/drawing/2014/main" id="{4D5BF195-95BB-4886-872D-F53F6BC9580C}"/>
              </a:ext>
            </a:extLst>
          </p:cNvPr>
          <p:cNvSpPr/>
          <p:nvPr/>
        </p:nvSpPr>
        <p:spPr>
          <a:xfrm>
            <a:off x="1463666" y="5007220"/>
            <a:ext cx="389332" cy="389332"/>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Rounded Rectangle 8">
            <a:extLst>
              <a:ext uri="{FF2B5EF4-FFF2-40B4-BE49-F238E27FC236}">
                <a16:creationId xmlns:a16="http://schemas.microsoft.com/office/drawing/2014/main" id="{8BDCDE01-714F-4D8B-B1FC-1509976EF3DF}"/>
              </a:ext>
            </a:extLst>
          </p:cNvPr>
          <p:cNvSpPr/>
          <p:nvPr/>
        </p:nvSpPr>
        <p:spPr>
          <a:xfrm>
            <a:off x="828600" y="5007220"/>
            <a:ext cx="389375" cy="3893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Rounded Rectangle 2">
            <a:extLst>
              <a:ext uri="{FF2B5EF4-FFF2-40B4-BE49-F238E27FC236}">
                <a16:creationId xmlns:a16="http://schemas.microsoft.com/office/drawing/2014/main" id="{ACBE9421-7018-4F18-8B9C-BF702578E74C}"/>
              </a:ext>
            </a:extLst>
          </p:cNvPr>
          <p:cNvSpPr/>
          <p:nvPr/>
        </p:nvSpPr>
        <p:spPr>
          <a:xfrm>
            <a:off x="2729266" y="5007220"/>
            <a:ext cx="389332" cy="3893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Rounded Rectangle 3">
            <a:extLst>
              <a:ext uri="{FF2B5EF4-FFF2-40B4-BE49-F238E27FC236}">
                <a16:creationId xmlns:a16="http://schemas.microsoft.com/office/drawing/2014/main" id="{4A024016-A85B-484C-B5BB-FC966CEFAF05}"/>
              </a:ext>
            </a:extLst>
          </p:cNvPr>
          <p:cNvSpPr>
            <a:spLocks noChangeAspect="1"/>
          </p:cNvSpPr>
          <p:nvPr/>
        </p:nvSpPr>
        <p:spPr>
          <a:xfrm>
            <a:off x="2091966" y="5007220"/>
            <a:ext cx="389332" cy="3893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Rounded Rectangle 10">
            <a:extLst>
              <a:ext uri="{FF2B5EF4-FFF2-40B4-BE49-F238E27FC236}">
                <a16:creationId xmlns:a16="http://schemas.microsoft.com/office/drawing/2014/main" id="{C9DEC16A-5221-4AB6-8260-9EE034A4F028}"/>
              </a:ext>
            </a:extLst>
          </p:cNvPr>
          <p:cNvSpPr>
            <a:spLocks noChangeAspect="1"/>
          </p:cNvSpPr>
          <p:nvPr/>
        </p:nvSpPr>
        <p:spPr>
          <a:xfrm>
            <a:off x="3378109" y="5003267"/>
            <a:ext cx="390719" cy="3972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Block Arc 6">
            <a:extLst>
              <a:ext uri="{FF2B5EF4-FFF2-40B4-BE49-F238E27FC236}">
                <a16:creationId xmlns:a16="http://schemas.microsoft.com/office/drawing/2014/main" id="{E1C262BD-8CE1-459F-9B8A-C30C4EE00E1B}"/>
              </a:ext>
            </a:extLst>
          </p:cNvPr>
          <p:cNvSpPr/>
          <p:nvPr/>
        </p:nvSpPr>
        <p:spPr>
          <a:xfrm>
            <a:off x="3970030" y="5016946"/>
            <a:ext cx="366276" cy="36988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 name="Left Arrow 1">
            <a:extLst>
              <a:ext uri="{FF2B5EF4-FFF2-40B4-BE49-F238E27FC236}">
                <a16:creationId xmlns:a16="http://schemas.microsoft.com/office/drawing/2014/main" id="{C23D66E4-27E8-4B6F-BEB3-907CC61C2910}"/>
              </a:ext>
            </a:extLst>
          </p:cNvPr>
          <p:cNvSpPr>
            <a:spLocks noChangeAspect="1"/>
          </p:cNvSpPr>
          <p:nvPr/>
        </p:nvSpPr>
        <p:spPr>
          <a:xfrm>
            <a:off x="5816631" y="5003267"/>
            <a:ext cx="408132" cy="39723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35">
            <a:extLst>
              <a:ext uri="{FF2B5EF4-FFF2-40B4-BE49-F238E27FC236}">
                <a16:creationId xmlns:a16="http://schemas.microsoft.com/office/drawing/2014/main" id="{AB7BF566-0A60-46BC-9CC1-5C50DFE7B350}"/>
              </a:ext>
            </a:extLst>
          </p:cNvPr>
          <p:cNvSpPr/>
          <p:nvPr/>
        </p:nvSpPr>
        <p:spPr>
          <a:xfrm>
            <a:off x="5269457" y="5000422"/>
            <a:ext cx="319563" cy="402928"/>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Isosceles Triangle 68">
            <a:extLst>
              <a:ext uri="{FF2B5EF4-FFF2-40B4-BE49-F238E27FC236}">
                <a16:creationId xmlns:a16="http://schemas.microsoft.com/office/drawing/2014/main" id="{AB60A373-F23D-4266-A7EC-4F2E0C2CA0AA}"/>
              </a:ext>
            </a:extLst>
          </p:cNvPr>
          <p:cNvSpPr/>
          <p:nvPr/>
        </p:nvSpPr>
        <p:spPr>
          <a:xfrm rot="10800000">
            <a:off x="9219651" y="3408695"/>
            <a:ext cx="171005" cy="53254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ectangle 9">
            <a:extLst>
              <a:ext uri="{FF2B5EF4-FFF2-40B4-BE49-F238E27FC236}">
                <a16:creationId xmlns:a16="http://schemas.microsoft.com/office/drawing/2014/main" id="{97A3591E-1E0E-4D46-856B-FCC5E0E06B58}"/>
              </a:ext>
            </a:extLst>
          </p:cNvPr>
          <p:cNvSpPr/>
          <p:nvPr/>
        </p:nvSpPr>
        <p:spPr>
          <a:xfrm>
            <a:off x="9656343" y="3470178"/>
            <a:ext cx="410240" cy="40957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8">
            <a:extLst>
              <a:ext uri="{FF2B5EF4-FFF2-40B4-BE49-F238E27FC236}">
                <a16:creationId xmlns:a16="http://schemas.microsoft.com/office/drawing/2014/main" id="{549F34B9-BAC5-46F5-9513-771BDB5B5651}"/>
              </a:ext>
            </a:extLst>
          </p:cNvPr>
          <p:cNvSpPr/>
          <p:nvPr/>
        </p:nvSpPr>
        <p:spPr>
          <a:xfrm rot="16200000">
            <a:off x="6498004" y="2652573"/>
            <a:ext cx="344135" cy="410299"/>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Donut 8">
            <a:extLst>
              <a:ext uri="{FF2B5EF4-FFF2-40B4-BE49-F238E27FC236}">
                <a16:creationId xmlns:a16="http://schemas.microsoft.com/office/drawing/2014/main" id="{4E5852CD-B14C-408E-82EF-5FB8118A2F7C}"/>
              </a:ext>
            </a:extLst>
          </p:cNvPr>
          <p:cNvSpPr/>
          <p:nvPr/>
        </p:nvSpPr>
        <p:spPr>
          <a:xfrm>
            <a:off x="10461840" y="2632565"/>
            <a:ext cx="376729" cy="450312"/>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Freeform 18">
            <a:extLst>
              <a:ext uri="{FF2B5EF4-FFF2-40B4-BE49-F238E27FC236}">
                <a16:creationId xmlns:a16="http://schemas.microsoft.com/office/drawing/2014/main" id="{43EEE3D5-2A2A-4CA0-847E-FD94DED9199B}"/>
              </a:ext>
            </a:extLst>
          </p:cNvPr>
          <p:cNvSpPr/>
          <p:nvPr/>
        </p:nvSpPr>
        <p:spPr>
          <a:xfrm>
            <a:off x="10949824" y="3515091"/>
            <a:ext cx="396184" cy="319750"/>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7">
            <a:extLst>
              <a:ext uri="{FF2B5EF4-FFF2-40B4-BE49-F238E27FC236}">
                <a16:creationId xmlns:a16="http://schemas.microsoft.com/office/drawing/2014/main" id="{3066207D-47C5-4B85-ACC1-285D2D272BB1}"/>
              </a:ext>
            </a:extLst>
          </p:cNvPr>
          <p:cNvSpPr/>
          <p:nvPr/>
        </p:nvSpPr>
        <p:spPr>
          <a:xfrm>
            <a:off x="11063979" y="2658398"/>
            <a:ext cx="398648" cy="39864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Freeform 20">
            <a:extLst>
              <a:ext uri="{FF2B5EF4-FFF2-40B4-BE49-F238E27FC236}">
                <a16:creationId xmlns:a16="http://schemas.microsoft.com/office/drawing/2014/main" id="{E688A2AD-5F68-45BA-991B-ACB8C663EEA3}"/>
              </a:ext>
            </a:extLst>
          </p:cNvPr>
          <p:cNvSpPr/>
          <p:nvPr/>
        </p:nvSpPr>
        <p:spPr>
          <a:xfrm>
            <a:off x="7829650" y="4222071"/>
            <a:ext cx="415633" cy="444201"/>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ounded Rectangle 25">
            <a:extLst>
              <a:ext uri="{FF2B5EF4-FFF2-40B4-BE49-F238E27FC236}">
                <a16:creationId xmlns:a16="http://schemas.microsoft.com/office/drawing/2014/main" id="{94BC15F1-E0A5-4B51-9CB2-C91163FC7494}"/>
              </a:ext>
            </a:extLst>
          </p:cNvPr>
          <p:cNvSpPr/>
          <p:nvPr/>
        </p:nvSpPr>
        <p:spPr>
          <a:xfrm>
            <a:off x="7753802" y="3509501"/>
            <a:ext cx="454803" cy="3332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Block Arc 41">
            <a:extLst>
              <a:ext uri="{FF2B5EF4-FFF2-40B4-BE49-F238E27FC236}">
                <a16:creationId xmlns:a16="http://schemas.microsoft.com/office/drawing/2014/main" id="{42211ADC-BC44-4DB4-912D-54CA0C27BA9D}"/>
              </a:ext>
            </a:extLst>
          </p:cNvPr>
          <p:cNvSpPr/>
          <p:nvPr/>
        </p:nvSpPr>
        <p:spPr>
          <a:xfrm>
            <a:off x="10445531" y="4217566"/>
            <a:ext cx="436474" cy="442003"/>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 Same Side Corner Rectangle 11">
            <a:extLst>
              <a:ext uri="{FF2B5EF4-FFF2-40B4-BE49-F238E27FC236}">
                <a16:creationId xmlns:a16="http://schemas.microsoft.com/office/drawing/2014/main" id="{66BB31FA-7BB7-4EDF-B1C4-4500A8E6A186}"/>
              </a:ext>
            </a:extLst>
          </p:cNvPr>
          <p:cNvSpPr/>
          <p:nvPr/>
        </p:nvSpPr>
        <p:spPr>
          <a:xfrm rot="9900000">
            <a:off x="11030382" y="1009585"/>
            <a:ext cx="449291" cy="3815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Donut 39">
            <a:extLst>
              <a:ext uri="{FF2B5EF4-FFF2-40B4-BE49-F238E27FC236}">
                <a16:creationId xmlns:a16="http://schemas.microsoft.com/office/drawing/2014/main" id="{0566CEB8-BA33-4D36-960B-E0652B60ED60}"/>
              </a:ext>
            </a:extLst>
          </p:cNvPr>
          <p:cNvSpPr/>
          <p:nvPr/>
        </p:nvSpPr>
        <p:spPr>
          <a:xfrm>
            <a:off x="6410445" y="3451997"/>
            <a:ext cx="445936" cy="4459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5" name="Freeform 25">
            <a:extLst>
              <a:ext uri="{FF2B5EF4-FFF2-40B4-BE49-F238E27FC236}">
                <a16:creationId xmlns:a16="http://schemas.microsoft.com/office/drawing/2014/main" id="{33DB8C83-C921-46EC-8243-7EF940EE62EF}"/>
              </a:ext>
            </a:extLst>
          </p:cNvPr>
          <p:cNvSpPr/>
          <p:nvPr/>
        </p:nvSpPr>
        <p:spPr>
          <a:xfrm>
            <a:off x="9912667" y="2657404"/>
            <a:ext cx="323763" cy="400636"/>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Rectangle 36">
            <a:extLst>
              <a:ext uri="{FF2B5EF4-FFF2-40B4-BE49-F238E27FC236}">
                <a16:creationId xmlns:a16="http://schemas.microsoft.com/office/drawing/2014/main" id="{D689ECE7-CB66-41D3-A69E-ABACC7C7ED5E}"/>
              </a:ext>
            </a:extLst>
          </p:cNvPr>
          <p:cNvSpPr/>
          <p:nvPr/>
        </p:nvSpPr>
        <p:spPr>
          <a:xfrm>
            <a:off x="6449500" y="4241503"/>
            <a:ext cx="454149" cy="3796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Rounded Rectangle 27">
            <a:extLst>
              <a:ext uri="{FF2B5EF4-FFF2-40B4-BE49-F238E27FC236}">
                <a16:creationId xmlns:a16="http://schemas.microsoft.com/office/drawing/2014/main" id="{7A6AED14-F42F-457D-8C27-1BD5AD61F977}"/>
              </a:ext>
            </a:extLst>
          </p:cNvPr>
          <p:cNvSpPr/>
          <p:nvPr/>
        </p:nvSpPr>
        <p:spPr>
          <a:xfrm>
            <a:off x="9564073" y="957943"/>
            <a:ext cx="469009" cy="36026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Rounded Rectangle 7">
            <a:extLst>
              <a:ext uri="{FF2B5EF4-FFF2-40B4-BE49-F238E27FC236}">
                <a16:creationId xmlns:a16="http://schemas.microsoft.com/office/drawing/2014/main" id="{44D65CF4-1B55-4510-B5AB-D53D75B57B47}"/>
              </a:ext>
            </a:extLst>
          </p:cNvPr>
          <p:cNvSpPr/>
          <p:nvPr/>
        </p:nvSpPr>
        <p:spPr>
          <a:xfrm>
            <a:off x="10293314" y="957943"/>
            <a:ext cx="476836" cy="4115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Chord 15">
            <a:extLst>
              <a:ext uri="{FF2B5EF4-FFF2-40B4-BE49-F238E27FC236}">
                <a16:creationId xmlns:a16="http://schemas.microsoft.com/office/drawing/2014/main" id="{F58A236A-2DE5-43D2-B2AD-B1BB411AFA4E}"/>
              </a:ext>
            </a:extLst>
          </p:cNvPr>
          <p:cNvSpPr/>
          <p:nvPr/>
        </p:nvSpPr>
        <p:spPr>
          <a:xfrm>
            <a:off x="11102480" y="1780479"/>
            <a:ext cx="219723" cy="47905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ectangle 16">
            <a:extLst>
              <a:ext uri="{FF2B5EF4-FFF2-40B4-BE49-F238E27FC236}">
                <a16:creationId xmlns:a16="http://schemas.microsoft.com/office/drawing/2014/main" id="{E07F6A3F-9B6E-4984-A577-B647F419BC3A}"/>
              </a:ext>
            </a:extLst>
          </p:cNvPr>
          <p:cNvSpPr/>
          <p:nvPr/>
        </p:nvSpPr>
        <p:spPr>
          <a:xfrm>
            <a:off x="7104326" y="5045195"/>
            <a:ext cx="476836" cy="31338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6">
            <a:extLst>
              <a:ext uri="{FF2B5EF4-FFF2-40B4-BE49-F238E27FC236}">
                <a16:creationId xmlns:a16="http://schemas.microsoft.com/office/drawing/2014/main" id="{331708E1-4E99-442A-A643-DACEC83B76F7}"/>
              </a:ext>
            </a:extLst>
          </p:cNvPr>
          <p:cNvSpPr/>
          <p:nvPr/>
        </p:nvSpPr>
        <p:spPr>
          <a:xfrm>
            <a:off x="7100631"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ounded Rectangle 6">
            <a:extLst>
              <a:ext uri="{FF2B5EF4-FFF2-40B4-BE49-F238E27FC236}">
                <a16:creationId xmlns:a16="http://schemas.microsoft.com/office/drawing/2014/main" id="{5ABC4E91-F35C-4044-9138-53B85EFD2760}"/>
              </a:ext>
            </a:extLst>
          </p:cNvPr>
          <p:cNvSpPr/>
          <p:nvPr/>
        </p:nvSpPr>
        <p:spPr>
          <a:xfrm>
            <a:off x="7803640"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6">
            <a:extLst>
              <a:ext uri="{FF2B5EF4-FFF2-40B4-BE49-F238E27FC236}">
                <a16:creationId xmlns:a16="http://schemas.microsoft.com/office/drawing/2014/main" id="{3E20080B-B5E5-4CF4-BC43-5D9AA20F9E48}"/>
              </a:ext>
            </a:extLst>
          </p:cNvPr>
          <p:cNvSpPr/>
          <p:nvPr/>
        </p:nvSpPr>
        <p:spPr>
          <a:xfrm>
            <a:off x="8506649"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a16="http://schemas.microsoft.com/office/drawing/2014/main" id="{9B4136F3-0C9A-423E-A20B-9356228A265F}"/>
              </a:ext>
            </a:extLst>
          </p:cNvPr>
          <p:cNvSpPr/>
          <p:nvPr/>
        </p:nvSpPr>
        <p:spPr>
          <a:xfrm>
            <a:off x="9209658" y="2742700"/>
            <a:ext cx="477599" cy="230043"/>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eardrop 6">
            <a:extLst>
              <a:ext uri="{FF2B5EF4-FFF2-40B4-BE49-F238E27FC236}">
                <a16:creationId xmlns:a16="http://schemas.microsoft.com/office/drawing/2014/main" id="{2056127A-E4E2-458C-8425-5858DC342008}"/>
              </a:ext>
            </a:extLst>
          </p:cNvPr>
          <p:cNvSpPr/>
          <p:nvPr/>
        </p:nvSpPr>
        <p:spPr>
          <a:xfrm rot="8100000">
            <a:off x="8491666" y="4265392"/>
            <a:ext cx="323467" cy="32346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onut 24">
            <a:extLst>
              <a:ext uri="{FF2B5EF4-FFF2-40B4-BE49-F238E27FC236}">
                <a16:creationId xmlns:a16="http://schemas.microsoft.com/office/drawing/2014/main" id="{FCB7D401-728A-4E1C-862F-3105F069A3FE}"/>
              </a:ext>
            </a:extLst>
          </p:cNvPr>
          <p:cNvSpPr/>
          <p:nvPr/>
        </p:nvSpPr>
        <p:spPr>
          <a:xfrm>
            <a:off x="7593827" y="1759177"/>
            <a:ext cx="478457" cy="48235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7" name="Chord 38">
            <a:extLst>
              <a:ext uri="{FF2B5EF4-FFF2-40B4-BE49-F238E27FC236}">
                <a16:creationId xmlns:a16="http://schemas.microsoft.com/office/drawing/2014/main" id="{CA708E73-C686-4734-BBE0-D69EA8873627}"/>
              </a:ext>
            </a:extLst>
          </p:cNvPr>
          <p:cNvSpPr/>
          <p:nvPr/>
        </p:nvSpPr>
        <p:spPr>
          <a:xfrm>
            <a:off x="8337531" y="1758770"/>
            <a:ext cx="375731" cy="48316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Heart 38">
            <a:extLst>
              <a:ext uri="{FF2B5EF4-FFF2-40B4-BE49-F238E27FC236}">
                <a16:creationId xmlns:a16="http://schemas.microsoft.com/office/drawing/2014/main" id="{2F6A0A3C-0AD9-442E-8802-035AA7636325}"/>
              </a:ext>
            </a:extLst>
          </p:cNvPr>
          <p:cNvSpPr/>
          <p:nvPr/>
        </p:nvSpPr>
        <p:spPr>
          <a:xfrm>
            <a:off x="8882127" y="957943"/>
            <a:ext cx="421714" cy="421714"/>
          </a:xfrm>
          <a:prstGeom prst="hear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Round Same Side Corner Rectangle 19">
            <a:extLst>
              <a:ext uri="{FF2B5EF4-FFF2-40B4-BE49-F238E27FC236}">
                <a16:creationId xmlns:a16="http://schemas.microsoft.com/office/drawing/2014/main" id="{BE871F5A-4589-47EA-909F-816F8E8E7FE8}"/>
              </a:ext>
            </a:extLst>
          </p:cNvPr>
          <p:cNvSpPr/>
          <p:nvPr/>
        </p:nvSpPr>
        <p:spPr>
          <a:xfrm>
            <a:off x="11102480" y="4241503"/>
            <a:ext cx="318997" cy="39413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23">
            <a:extLst>
              <a:ext uri="{FF2B5EF4-FFF2-40B4-BE49-F238E27FC236}">
                <a16:creationId xmlns:a16="http://schemas.microsoft.com/office/drawing/2014/main" id="{A0F80E32-7C0F-44F4-8435-83A93A0E0EFA}"/>
              </a:ext>
            </a:extLst>
          </p:cNvPr>
          <p:cNvSpPr/>
          <p:nvPr/>
        </p:nvSpPr>
        <p:spPr>
          <a:xfrm>
            <a:off x="7830566" y="5047358"/>
            <a:ext cx="525406" cy="30905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31">
            <a:extLst>
              <a:ext uri="{FF2B5EF4-FFF2-40B4-BE49-F238E27FC236}">
                <a16:creationId xmlns:a16="http://schemas.microsoft.com/office/drawing/2014/main" id="{ED22CB68-D164-4780-BB75-AD1B88A48969}"/>
              </a:ext>
            </a:extLst>
          </p:cNvPr>
          <p:cNvSpPr/>
          <p:nvPr/>
        </p:nvSpPr>
        <p:spPr>
          <a:xfrm>
            <a:off x="11257354" y="5004596"/>
            <a:ext cx="390900" cy="39458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Rectangle 23">
            <a:extLst>
              <a:ext uri="{FF2B5EF4-FFF2-40B4-BE49-F238E27FC236}">
                <a16:creationId xmlns:a16="http://schemas.microsoft.com/office/drawing/2014/main" id="{D0A8FF34-B95C-45A7-86D4-C8A10147A7EB}"/>
              </a:ext>
            </a:extLst>
          </p:cNvPr>
          <p:cNvSpPr/>
          <p:nvPr/>
        </p:nvSpPr>
        <p:spPr>
          <a:xfrm>
            <a:off x="9163907" y="5029143"/>
            <a:ext cx="536083" cy="345485"/>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Oval 31">
            <a:extLst>
              <a:ext uri="{FF2B5EF4-FFF2-40B4-BE49-F238E27FC236}">
                <a16:creationId xmlns:a16="http://schemas.microsoft.com/office/drawing/2014/main" id="{7524AB73-3E04-44FC-BC5D-E3AAC44B1DAB}"/>
              </a:ext>
            </a:extLst>
          </p:cNvPr>
          <p:cNvSpPr/>
          <p:nvPr/>
        </p:nvSpPr>
        <p:spPr>
          <a:xfrm>
            <a:off x="9920465" y="4980257"/>
            <a:ext cx="449296" cy="443260"/>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Teardrop 17">
            <a:extLst>
              <a:ext uri="{FF2B5EF4-FFF2-40B4-BE49-F238E27FC236}">
                <a16:creationId xmlns:a16="http://schemas.microsoft.com/office/drawing/2014/main" id="{7DB46C41-5926-452F-9B62-75D83ED4E6F9}"/>
              </a:ext>
            </a:extLst>
          </p:cNvPr>
          <p:cNvSpPr/>
          <p:nvPr/>
        </p:nvSpPr>
        <p:spPr>
          <a:xfrm rot="18900000">
            <a:off x="8576447" y="5015510"/>
            <a:ext cx="366985" cy="37275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23">
            <a:extLst>
              <a:ext uri="{FF2B5EF4-FFF2-40B4-BE49-F238E27FC236}">
                <a16:creationId xmlns:a16="http://schemas.microsoft.com/office/drawing/2014/main" id="{8BBFAA7E-B4F0-4583-B5B9-EE944101B96F}"/>
              </a:ext>
            </a:extLst>
          </p:cNvPr>
          <p:cNvSpPr/>
          <p:nvPr/>
        </p:nvSpPr>
        <p:spPr>
          <a:xfrm>
            <a:off x="10590236" y="4977244"/>
            <a:ext cx="446643" cy="449285"/>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Round Same Side Corner Rectangle 8">
            <a:extLst>
              <a:ext uri="{FF2B5EF4-FFF2-40B4-BE49-F238E27FC236}">
                <a16:creationId xmlns:a16="http://schemas.microsoft.com/office/drawing/2014/main" id="{EE88678E-980F-4EAC-A2E4-A93F7BF5880C}"/>
              </a:ext>
            </a:extLst>
          </p:cNvPr>
          <p:cNvSpPr/>
          <p:nvPr/>
        </p:nvSpPr>
        <p:spPr>
          <a:xfrm>
            <a:off x="6572714" y="957943"/>
            <a:ext cx="194713" cy="5128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 Same Side Corner Rectangle 20">
            <a:extLst>
              <a:ext uri="{FF2B5EF4-FFF2-40B4-BE49-F238E27FC236}">
                <a16:creationId xmlns:a16="http://schemas.microsoft.com/office/drawing/2014/main" id="{AA94E3D8-1C4C-44C3-A11C-E5E3156D0159}"/>
              </a:ext>
            </a:extLst>
          </p:cNvPr>
          <p:cNvSpPr/>
          <p:nvPr/>
        </p:nvSpPr>
        <p:spPr>
          <a:xfrm rot="10800000">
            <a:off x="7027659" y="957943"/>
            <a:ext cx="242624" cy="51756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Donut 87">
            <a:extLst>
              <a:ext uri="{FF2B5EF4-FFF2-40B4-BE49-F238E27FC236}">
                <a16:creationId xmlns:a16="http://schemas.microsoft.com/office/drawing/2014/main" id="{D7A71E1B-6837-4B32-BBC6-E70F72DF2482}"/>
              </a:ext>
            </a:extLst>
          </p:cNvPr>
          <p:cNvSpPr/>
          <p:nvPr/>
        </p:nvSpPr>
        <p:spPr>
          <a:xfrm>
            <a:off x="7530515" y="957943"/>
            <a:ext cx="393345" cy="40423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Donut 90">
            <a:extLst>
              <a:ext uri="{FF2B5EF4-FFF2-40B4-BE49-F238E27FC236}">
                <a16:creationId xmlns:a16="http://schemas.microsoft.com/office/drawing/2014/main" id="{8572D7D5-CEC7-4171-940F-9731F0AA5513}"/>
              </a:ext>
            </a:extLst>
          </p:cNvPr>
          <p:cNvSpPr/>
          <p:nvPr/>
        </p:nvSpPr>
        <p:spPr>
          <a:xfrm>
            <a:off x="8209651" y="957943"/>
            <a:ext cx="412243" cy="421313"/>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Oval 6">
            <a:extLst>
              <a:ext uri="{FF2B5EF4-FFF2-40B4-BE49-F238E27FC236}">
                <a16:creationId xmlns:a16="http://schemas.microsoft.com/office/drawing/2014/main" id="{DE61D462-25F0-4236-91E5-F43AF6D9FC26}"/>
              </a:ext>
            </a:extLst>
          </p:cNvPr>
          <p:cNvSpPr/>
          <p:nvPr/>
        </p:nvSpPr>
        <p:spPr>
          <a:xfrm>
            <a:off x="8978509" y="1805626"/>
            <a:ext cx="393577" cy="38945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5">
            <a:extLst>
              <a:ext uri="{FF2B5EF4-FFF2-40B4-BE49-F238E27FC236}">
                <a16:creationId xmlns:a16="http://schemas.microsoft.com/office/drawing/2014/main" id="{ED1C6D79-58C4-47E5-974C-8866481D8CD4}"/>
              </a:ext>
            </a:extLst>
          </p:cNvPr>
          <p:cNvSpPr/>
          <p:nvPr/>
        </p:nvSpPr>
        <p:spPr>
          <a:xfrm>
            <a:off x="7057802" y="1804757"/>
            <a:ext cx="270778" cy="39119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Block Arc 31">
            <a:extLst>
              <a:ext uri="{FF2B5EF4-FFF2-40B4-BE49-F238E27FC236}">
                <a16:creationId xmlns:a16="http://schemas.microsoft.com/office/drawing/2014/main" id="{CC6DDEA7-DBE3-4258-8DC8-6DDEF5F1BD2D}"/>
              </a:ext>
            </a:extLst>
          </p:cNvPr>
          <p:cNvSpPr/>
          <p:nvPr/>
        </p:nvSpPr>
        <p:spPr>
          <a:xfrm>
            <a:off x="9637333" y="1804757"/>
            <a:ext cx="353285" cy="39119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3" name="Freeform 53">
            <a:extLst>
              <a:ext uri="{FF2B5EF4-FFF2-40B4-BE49-F238E27FC236}">
                <a16:creationId xmlns:a16="http://schemas.microsoft.com/office/drawing/2014/main" id="{B926ECA5-B63B-4795-B09D-056F47438E49}"/>
              </a:ext>
            </a:extLst>
          </p:cNvPr>
          <p:cNvSpPr/>
          <p:nvPr/>
        </p:nvSpPr>
        <p:spPr>
          <a:xfrm>
            <a:off x="8431892" y="3476968"/>
            <a:ext cx="387149" cy="396946"/>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Freeform 55">
            <a:extLst>
              <a:ext uri="{FF2B5EF4-FFF2-40B4-BE49-F238E27FC236}">
                <a16:creationId xmlns:a16="http://schemas.microsoft.com/office/drawing/2014/main" id="{D86B0FDF-3F59-4127-B000-29C3D90A15A0}"/>
              </a:ext>
            </a:extLst>
          </p:cNvPr>
          <p:cNvSpPr/>
          <p:nvPr/>
        </p:nvSpPr>
        <p:spPr>
          <a:xfrm>
            <a:off x="6547586" y="1700226"/>
            <a:ext cx="244968" cy="60025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36">
            <a:extLst>
              <a:ext uri="{FF2B5EF4-FFF2-40B4-BE49-F238E27FC236}">
                <a16:creationId xmlns:a16="http://schemas.microsoft.com/office/drawing/2014/main" id="{5A4F235B-744D-46A1-96D9-2282F368C2F1}"/>
              </a:ext>
            </a:extLst>
          </p:cNvPr>
          <p:cNvSpPr/>
          <p:nvPr/>
        </p:nvSpPr>
        <p:spPr>
          <a:xfrm>
            <a:off x="10255866" y="1822916"/>
            <a:ext cx="448857" cy="35487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Oval 21">
            <a:extLst>
              <a:ext uri="{FF2B5EF4-FFF2-40B4-BE49-F238E27FC236}">
                <a16:creationId xmlns:a16="http://schemas.microsoft.com/office/drawing/2014/main" id="{8772FC32-59BB-4A25-83A8-FEB6D25169B9}"/>
              </a:ext>
            </a:extLst>
          </p:cNvPr>
          <p:cNvSpPr>
            <a:spLocks noChangeAspect="1"/>
          </p:cNvSpPr>
          <p:nvPr/>
        </p:nvSpPr>
        <p:spPr>
          <a:xfrm>
            <a:off x="7160980" y="3473564"/>
            <a:ext cx="369535" cy="37262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32">
            <a:extLst>
              <a:ext uri="{FF2B5EF4-FFF2-40B4-BE49-F238E27FC236}">
                <a16:creationId xmlns:a16="http://schemas.microsoft.com/office/drawing/2014/main" id="{5BFC3E40-A4C1-483E-B373-3C536ADD18D9}"/>
              </a:ext>
            </a:extLst>
          </p:cNvPr>
          <p:cNvSpPr/>
          <p:nvPr/>
        </p:nvSpPr>
        <p:spPr>
          <a:xfrm>
            <a:off x="10332270" y="3463314"/>
            <a:ext cx="351866" cy="423302"/>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Diamond 5">
            <a:extLst>
              <a:ext uri="{FF2B5EF4-FFF2-40B4-BE49-F238E27FC236}">
                <a16:creationId xmlns:a16="http://schemas.microsoft.com/office/drawing/2014/main" id="{2C38CD5E-E808-4DC4-91D9-7B143919D018}"/>
              </a:ext>
            </a:extLst>
          </p:cNvPr>
          <p:cNvSpPr/>
          <p:nvPr/>
        </p:nvSpPr>
        <p:spPr>
          <a:xfrm>
            <a:off x="2107023" y="957943"/>
            <a:ext cx="394222" cy="39538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Isosceles Triangle 51">
            <a:extLst>
              <a:ext uri="{FF2B5EF4-FFF2-40B4-BE49-F238E27FC236}">
                <a16:creationId xmlns:a16="http://schemas.microsoft.com/office/drawing/2014/main" id="{1EBB25DD-320B-47A5-8A60-588940851054}"/>
              </a:ext>
            </a:extLst>
          </p:cNvPr>
          <p:cNvSpPr/>
          <p:nvPr/>
        </p:nvSpPr>
        <p:spPr>
          <a:xfrm>
            <a:off x="1474975" y="957943"/>
            <a:ext cx="394221" cy="2890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Isosceles Triangle 57">
            <a:extLst>
              <a:ext uri="{FF2B5EF4-FFF2-40B4-BE49-F238E27FC236}">
                <a16:creationId xmlns:a16="http://schemas.microsoft.com/office/drawing/2014/main" id="{F0F494C7-B6C6-410D-8BD9-464CD25D60E3}"/>
              </a:ext>
            </a:extLst>
          </p:cNvPr>
          <p:cNvSpPr/>
          <p:nvPr/>
        </p:nvSpPr>
        <p:spPr>
          <a:xfrm>
            <a:off x="2108596" y="3412711"/>
            <a:ext cx="235963" cy="533442"/>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Rectangle 7">
            <a:extLst>
              <a:ext uri="{FF2B5EF4-FFF2-40B4-BE49-F238E27FC236}">
                <a16:creationId xmlns:a16="http://schemas.microsoft.com/office/drawing/2014/main" id="{4BD6E551-2242-46F8-8327-F1F145CB01E6}"/>
              </a:ext>
            </a:extLst>
          </p:cNvPr>
          <p:cNvSpPr/>
          <p:nvPr/>
        </p:nvSpPr>
        <p:spPr>
          <a:xfrm rot="18900000">
            <a:off x="4724626" y="2760398"/>
            <a:ext cx="170050" cy="37883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3" name="Parallelogram 15">
            <a:extLst>
              <a:ext uri="{FF2B5EF4-FFF2-40B4-BE49-F238E27FC236}">
                <a16:creationId xmlns:a16="http://schemas.microsoft.com/office/drawing/2014/main" id="{51DE6F53-80A0-4DA3-8E01-959A1BD6532F}"/>
              </a:ext>
            </a:extLst>
          </p:cNvPr>
          <p:cNvSpPr/>
          <p:nvPr/>
        </p:nvSpPr>
        <p:spPr>
          <a:xfrm flipH="1">
            <a:off x="1470235" y="3504422"/>
            <a:ext cx="350021" cy="35002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4" name="Freeform 19">
            <a:extLst>
              <a:ext uri="{FF2B5EF4-FFF2-40B4-BE49-F238E27FC236}">
                <a16:creationId xmlns:a16="http://schemas.microsoft.com/office/drawing/2014/main" id="{7F7D8744-48A9-4AA1-967A-F25B2CBE1276}"/>
              </a:ext>
            </a:extLst>
          </p:cNvPr>
          <p:cNvSpPr/>
          <p:nvPr/>
        </p:nvSpPr>
        <p:spPr>
          <a:xfrm>
            <a:off x="3337838" y="2751315"/>
            <a:ext cx="347222" cy="341654"/>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Rectangle 30">
            <a:extLst>
              <a:ext uri="{FF2B5EF4-FFF2-40B4-BE49-F238E27FC236}">
                <a16:creationId xmlns:a16="http://schemas.microsoft.com/office/drawing/2014/main" id="{3FC62E62-5F6F-4ACE-8012-F17AF17C0A60}"/>
              </a:ext>
            </a:extLst>
          </p:cNvPr>
          <p:cNvSpPr/>
          <p:nvPr/>
        </p:nvSpPr>
        <p:spPr>
          <a:xfrm>
            <a:off x="5838356" y="2719710"/>
            <a:ext cx="350021" cy="34899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6" name="Rectangle 7">
            <a:extLst>
              <a:ext uri="{FF2B5EF4-FFF2-40B4-BE49-F238E27FC236}">
                <a16:creationId xmlns:a16="http://schemas.microsoft.com/office/drawing/2014/main" id="{A76B239F-4AAC-4E3F-9018-587D0B614132}"/>
              </a:ext>
            </a:extLst>
          </p:cNvPr>
          <p:cNvSpPr/>
          <p:nvPr/>
        </p:nvSpPr>
        <p:spPr>
          <a:xfrm>
            <a:off x="2739072" y="957943"/>
            <a:ext cx="355352" cy="355352"/>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7" name="Rectangle 15">
            <a:extLst>
              <a:ext uri="{FF2B5EF4-FFF2-40B4-BE49-F238E27FC236}">
                <a16:creationId xmlns:a16="http://schemas.microsoft.com/office/drawing/2014/main" id="{A8A29658-7191-45E7-B4EC-60CD1A017C11}"/>
              </a:ext>
            </a:extLst>
          </p:cNvPr>
          <p:cNvSpPr/>
          <p:nvPr/>
        </p:nvSpPr>
        <p:spPr>
          <a:xfrm rot="5400000">
            <a:off x="3332015" y="958179"/>
            <a:ext cx="355826" cy="355353"/>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8" name="Pie 24">
            <a:extLst>
              <a:ext uri="{FF2B5EF4-FFF2-40B4-BE49-F238E27FC236}">
                <a16:creationId xmlns:a16="http://schemas.microsoft.com/office/drawing/2014/main" id="{16FF571D-CE55-4381-BD0B-F23D29066EFB}"/>
              </a:ext>
            </a:extLst>
          </p:cNvPr>
          <p:cNvSpPr/>
          <p:nvPr/>
        </p:nvSpPr>
        <p:spPr>
          <a:xfrm>
            <a:off x="2632898" y="3487146"/>
            <a:ext cx="386712" cy="384571"/>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9" name="Parallelogram 30">
            <a:extLst>
              <a:ext uri="{FF2B5EF4-FFF2-40B4-BE49-F238E27FC236}">
                <a16:creationId xmlns:a16="http://schemas.microsoft.com/office/drawing/2014/main" id="{33EC6034-8EED-46CC-960E-8C9134DB985F}"/>
              </a:ext>
            </a:extLst>
          </p:cNvPr>
          <p:cNvSpPr/>
          <p:nvPr/>
        </p:nvSpPr>
        <p:spPr>
          <a:xfrm flipH="1">
            <a:off x="5819335" y="1805842"/>
            <a:ext cx="388064" cy="389024"/>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Block Arc 14">
            <a:extLst>
              <a:ext uri="{FF2B5EF4-FFF2-40B4-BE49-F238E27FC236}">
                <a16:creationId xmlns:a16="http://schemas.microsoft.com/office/drawing/2014/main" id="{328C47FF-A770-422E-AA64-0C08F9F1B869}"/>
              </a:ext>
            </a:extLst>
          </p:cNvPr>
          <p:cNvSpPr/>
          <p:nvPr/>
        </p:nvSpPr>
        <p:spPr>
          <a:xfrm rot="16200000">
            <a:off x="3925573" y="957803"/>
            <a:ext cx="427568" cy="42784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1" name="Block Arc 41">
            <a:extLst>
              <a:ext uri="{FF2B5EF4-FFF2-40B4-BE49-F238E27FC236}">
                <a16:creationId xmlns:a16="http://schemas.microsoft.com/office/drawing/2014/main" id="{B8DB4669-929B-4CEF-ACFE-5D14EF2384CF}"/>
              </a:ext>
            </a:extLst>
          </p:cNvPr>
          <p:cNvSpPr/>
          <p:nvPr/>
        </p:nvSpPr>
        <p:spPr>
          <a:xfrm>
            <a:off x="4591108" y="957943"/>
            <a:ext cx="356659" cy="49764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2" name="Right Triangle 17">
            <a:extLst>
              <a:ext uri="{FF2B5EF4-FFF2-40B4-BE49-F238E27FC236}">
                <a16:creationId xmlns:a16="http://schemas.microsoft.com/office/drawing/2014/main" id="{47EC854C-8026-4D9E-AC53-6063CC6DBCFF}"/>
              </a:ext>
            </a:extLst>
          </p:cNvPr>
          <p:cNvSpPr/>
          <p:nvPr/>
        </p:nvSpPr>
        <p:spPr>
          <a:xfrm>
            <a:off x="3307949" y="3473564"/>
            <a:ext cx="290715" cy="41173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3" name="Oval 27">
            <a:extLst>
              <a:ext uri="{FF2B5EF4-FFF2-40B4-BE49-F238E27FC236}">
                <a16:creationId xmlns:a16="http://schemas.microsoft.com/office/drawing/2014/main" id="{B9206AD8-0B92-4B50-A3A0-203EEA888EDC}"/>
              </a:ext>
            </a:extLst>
          </p:cNvPr>
          <p:cNvSpPr/>
          <p:nvPr/>
        </p:nvSpPr>
        <p:spPr>
          <a:xfrm>
            <a:off x="830821" y="4127821"/>
            <a:ext cx="308756" cy="587183"/>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4" name="Parallelogram 15">
            <a:extLst>
              <a:ext uri="{FF2B5EF4-FFF2-40B4-BE49-F238E27FC236}">
                <a16:creationId xmlns:a16="http://schemas.microsoft.com/office/drawing/2014/main" id="{A975F867-2D00-4FD5-8E40-79370CBC3535}"/>
              </a:ext>
            </a:extLst>
          </p:cNvPr>
          <p:cNvSpPr/>
          <p:nvPr/>
        </p:nvSpPr>
        <p:spPr>
          <a:xfrm rot="16200000">
            <a:off x="3934242" y="2677938"/>
            <a:ext cx="451203" cy="48841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5" name="Round Same Side Corner Rectangle 21">
            <a:extLst>
              <a:ext uri="{FF2B5EF4-FFF2-40B4-BE49-F238E27FC236}">
                <a16:creationId xmlns:a16="http://schemas.microsoft.com/office/drawing/2014/main" id="{9D6EEB9F-6DAD-4CB0-BE44-EF4ECE4E5B4D}"/>
              </a:ext>
            </a:extLst>
          </p:cNvPr>
          <p:cNvSpPr/>
          <p:nvPr/>
        </p:nvSpPr>
        <p:spPr>
          <a:xfrm rot="10800000">
            <a:off x="4517645" y="1835836"/>
            <a:ext cx="291374" cy="329032"/>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6" name="Oval 26">
            <a:extLst>
              <a:ext uri="{FF2B5EF4-FFF2-40B4-BE49-F238E27FC236}">
                <a16:creationId xmlns:a16="http://schemas.microsoft.com/office/drawing/2014/main" id="{0C9A9B3B-4AC7-4529-A6FD-0E89F9527ECA}"/>
              </a:ext>
            </a:extLst>
          </p:cNvPr>
          <p:cNvSpPr/>
          <p:nvPr/>
        </p:nvSpPr>
        <p:spPr>
          <a:xfrm>
            <a:off x="2751218" y="2709696"/>
            <a:ext cx="356042" cy="424894"/>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7" name="Freeform 32">
            <a:extLst>
              <a:ext uri="{FF2B5EF4-FFF2-40B4-BE49-F238E27FC236}">
                <a16:creationId xmlns:a16="http://schemas.microsoft.com/office/drawing/2014/main" id="{CDC4AE0A-E655-4799-AD10-2566053B0CC3}"/>
              </a:ext>
            </a:extLst>
          </p:cNvPr>
          <p:cNvSpPr/>
          <p:nvPr/>
        </p:nvSpPr>
        <p:spPr>
          <a:xfrm>
            <a:off x="786908" y="957943"/>
            <a:ext cx="450240" cy="41240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8" name="Rounded Rectangle 10">
            <a:extLst>
              <a:ext uri="{FF2B5EF4-FFF2-40B4-BE49-F238E27FC236}">
                <a16:creationId xmlns:a16="http://schemas.microsoft.com/office/drawing/2014/main" id="{23A69E51-B50F-46DF-A88E-BFE6CF22B670}"/>
              </a:ext>
            </a:extLst>
          </p:cNvPr>
          <p:cNvSpPr/>
          <p:nvPr/>
        </p:nvSpPr>
        <p:spPr>
          <a:xfrm>
            <a:off x="3932236" y="1814781"/>
            <a:ext cx="280451" cy="37114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9" name="Rounded Rectangle 32">
            <a:extLst>
              <a:ext uri="{FF2B5EF4-FFF2-40B4-BE49-F238E27FC236}">
                <a16:creationId xmlns:a16="http://schemas.microsoft.com/office/drawing/2014/main" id="{71F6F51B-061D-482A-875C-91538894D996}"/>
              </a:ext>
            </a:extLst>
          </p:cNvPr>
          <p:cNvSpPr/>
          <p:nvPr/>
        </p:nvSpPr>
        <p:spPr>
          <a:xfrm>
            <a:off x="5172132" y="2736959"/>
            <a:ext cx="370367" cy="37036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0" name="Trapezoid 13">
            <a:extLst>
              <a:ext uri="{FF2B5EF4-FFF2-40B4-BE49-F238E27FC236}">
                <a16:creationId xmlns:a16="http://schemas.microsoft.com/office/drawing/2014/main" id="{B19E7CEA-5367-4A10-A878-311F32BD24D4}"/>
              </a:ext>
            </a:extLst>
          </p:cNvPr>
          <p:cNvSpPr/>
          <p:nvPr/>
        </p:nvSpPr>
        <p:spPr>
          <a:xfrm>
            <a:off x="1513332" y="1831551"/>
            <a:ext cx="399267" cy="337604"/>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1" name="Rounded Rectangle 7">
            <a:extLst>
              <a:ext uri="{FF2B5EF4-FFF2-40B4-BE49-F238E27FC236}">
                <a16:creationId xmlns:a16="http://schemas.microsoft.com/office/drawing/2014/main" id="{085861C1-27D5-492F-8848-56C46F6FC1A0}"/>
              </a:ext>
            </a:extLst>
          </p:cNvPr>
          <p:cNvSpPr/>
          <p:nvPr/>
        </p:nvSpPr>
        <p:spPr>
          <a:xfrm>
            <a:off x="3422843" y="1823458"/>
            <a:ext cx="204436" cy="35379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2" name="Rectangle 18">
            <a:extLst>
              <a:ext uri="{FF2B5EF4-FFF2-40B4-BE49-F238E27FC236}">
                <a16:creationId xmlns:a16="http://schemas.microsoft.com/office/drawing/2014/main" id="{79D44295-01FC-408A-B05C-BACEDBAAF616}"/>
              </a:ext>
            </a:extLst>
          </p:cNvPr>
          <p:cNvSpPr/>
          <p:nvPr/>
        </p:nvSpPr>
        <p:spPr>
          <a:xfrm>
            <a:off x="2217557" y="1853352"/>
            <a:ext cx="370037" cy="29400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Rounded Rectangle 25">
            <a:extLst>
              <a:ext uri="{FF2B5EF4-FFF2-40B4-BE49-F238E27FC236}">
                <a16:creationId xmlns:a16="http://schemas.microsoft.com/office/drawing/2014/main" id="{7907FD03-F337-4543-B6F1-0F0D8C30DC98}"/>
              </a:ext>
            </a:extLst>
          </p:cNvPr>
          <p:cNvSpPr/>
          <p:nvPr/>
        </p:nvSpPr>
        <p:spPr>
          <a:xfrm>
            <a:off x="2892552" y="1841934"/>
            <a:ext cx="225333" cy="31683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4" name="Chord 14">
            <a:extLst>
              <a:ext uri="{FF2B5EF4-FFF2-40B4-BE49-F238E27FC236}">
                <a16:creationId xmlns:a16="http://schemas.microsoft.com/office/drawing/2014/main" id="{834C187E-E5A3-4A4C-9A32-441CAA47B076}"/>
              </a:ext>
            </a:extLst>
          </p:cNvPr>
          <p:cNvSpPr/>
          <p:nvPr/>
        </p:nvSpPr>
        <p:spPr>
          <a:xfrm>
            <a:off x="1962246" y="4177671"/>
            <a:ext cx="386303" cy="48748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5" name="Rounded Rectangle 6">
            <a:extLst>
              <a:ext uri="{FF2B5EF4-FFF2-40B4-BE49-F238E27FC236}">
                <a16:creationId xmlns:a16="http://schemas.microsoft.com/office/drawing/2014/main" id="{9F99357F-C1FC-40A6-8E54-A69D694F1869}"/>
              </a:ext>
            </a:extLst>
          </p:cNvPr>
          <p:cNvSpPr/>
          <p:nvPr/>
        </p:nvSpPr>
        <p:spPr>
          <a:xfrm>
            <a:off x="825452" y="1805697"/>
            <a:ext cx="382922" cy="38931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6" name="Oval 66">
            <a:extLst>
              <a:ext uri="{FF2B5EF4-FFF2-40B4-BE49-F238E27FC236}">
                <a16:creationId xmlns:a16="http://schemas.microsoft.com/office/drawing/2014/main" id="{03087DF0-F50A-4B18-8F27-F87A70FED2BE}"/>
              </a:ext>
            </a:extLst>
          </p:cNvPr>
          <p:cNvSpPr/>
          <p:nvPr/>
        </p:nvSpPr>
        <p:spPr>
          <a:xfrm rot="20700000">
            <a:off x="2126214" y="2745061"/>
            <a:ext cx="413462" cy="354163"/>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Isosceles Triangle 13">
            <a:extLst>
              <a:ext uri="{FF2B5EF4-FFF2-40B4-BE49-F238E27FC236}">
                <a16:creationId xmlns:a16="http://schemas.microsoft.com/office/drawing/2014/main" id="{96A5F87A-AE8A-453B-9C6A-5048BE86A364}"/>
              </a:ext>
            </a:extLst>
          </p:cNvPr>
          <p:cNvSpPr/>
          <p:nvPr/>
        </p:nvSpPr>
        <p:spPr>
          <a:xfrm rot="10800000">
            <a:off x="1410851" y="4140448"/>
            <a:ext cx="283750" cy="56192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Smiley Face 14">
            <a:extLst>
              <a:ext uri="{FF2B5EF4-FFF2-40B4-BE49-F238E27FC236}">
                <a16:creationId xmlns:a16="http://schemas.microsoft.com/office/drawing/2014/main" id="{D22E5836-8D9E-464A-8CFD-D9760AD77A15}"/>
              </a:ext>
            </a:extLst>
          </p:cNvPr>
          <p:cNvSpPr/>
          <p:nvPr/>
        </p:nvSpPr>
        <p:spPr>
          <a:xfrm>
            <a:off x="3241105" y="4210442"/>
            <a:ext cx="421942" cy="42194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Smiley Face 12">
            <a:extLst>
              <a:ext uri="{FF2B5EF4-FFF2-40B4-BE49-F238E27FC236}">
                <a16:creationId xmlns:a16="http://schemas.microsoft.com/office/drawing/2014/main" id="{7574B06B-8623-471E-A86A-9942DB5171C8}"/>
              </a:ext>
            </a:extLst>
          </p:cNvPr>
          <p:cNvSpPr/>
          <p:nvPr/>
        </p:nvSpPr>
        <p:spPr>
          <a:xfrm>
            <a:off x="5157835" y="4210442"/>
            <a:ext cx="421942" cy="421942"/>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0" name="Smiley Face 15">
            <a:extLst>
              <a:ext uri="{FF2B5EF4-FFF2-40B4-BE49-F238E27FC236}">
                <a16:creationId xmlns:a16="http://schemas.microsoft.com/office/drawing/2014/main" id="{D23A5278-09DC-4066-8C4B-43928D02A9E7}"/>
              </a:ext>
            </a:extLst>
          </p:cNvPr>
          <p:cNvSpPr/>
          <p:nvPr/>
        </p:nvSpPr>
        <p:spPr>
          <a:xfrm>
            <a:off x="3883100" y="4212756"/>
            <a:ext cx="417314" cy="41731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1" name="Oval 37">
            <a:extLst>
              <a:ext uri="{FF2B5EF4-FFF2-40B4-BE49-F238E27FC236}">
                <a16:creationId xmlns:a16="http://schemas.microsoft.com/office/drawing/2014/main" id="{E04291F5-5FF0-4B95-B2FE-654760F2CADE}"/>
              </a:ext>
            </a:extLst>
          </p:cNvPr>
          <p:cNvSpPr/>
          <p:nvPr/>
        </p:nvSpPr>
        <p:spPr>
          <a:xfrm>
            <a:off x="5799831" y="4207877"/>
            <a:ext cx="427069" cy="427069"/>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Smiley Face 14">
            <a:extLst>
              <a:ext uri="{FF2B5EF4-FFF2-40B4-BE49-F238E27FC236}">
                <a16:creationId xmlns:a16="http://schemas.microsoft.com/office/drawing/2014/main" id="{A020FF9A-37E5-443E-9618-8EE5B17ABC61}"/>
              </a:ext>
            </a:extLst>
          </p:cNvPr>
          <p:cNvSpPr/>
          <p:nvPr/>
        </p:nvSpPr>
        <p:spPr>
          <a:xfrm>
            <a:off x="4520467" y="4212756"/>
            <a:ext cx="417314" cy="41731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3" name="Rectangle 16">
            <a:extLst>
              <a:ext uri="{FF2B5EF4-FFF2-40B4-BE49-F238E27FC236}">
                <a16:creationId xmlns:a16="http://schemas.microsoft.com/office/drawing/2014/main" id="{E7DDA2CB-628C-4820-96F5-12F06B64EE5F}"/>
              </a:ext>
            </a:extLst>
          </p:cNvPr>
          <p:cNvSpPr/>
          <p:nvPr/>
        </p:nvSpPr>
        <p:spPr>
          <a:xfrm rot="2700000">
            <a:off x="1514448" y="2659113"/>
            <a:ext cx="293427" cy="52606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Rectangle 9">
            <a:extLst>
              <a:ext uri="{FF2B5EF4-FFF2-40B4-BE49-F238E27FC236}">
                <a16:creationId xmlns:a16="http://schemas.microsoft.com/office/drawing/2014/main" id="{C25AD247-8FDA-4DBE-9AD8-EBD832552E61}"/>
              </a:ext>
            </a:extLst>
          </p:cNvPr>
          <p:cNvSpPr/>
          <p:nvPr/>
        </p:nvSpPr>
        <p:spPr>
          <a:xfrm>
            <a:off x="817767" y="2678025"/>
            <a:ext cx="397377" cy="37198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Round Same Side Corner Rectangle 6">
            <a:extLst>
              <a:ext uri="{FF2B5EF4-FFF2-40B4-BE49-F238E27FC236}">
                <a16:creationId xmlns:a16="http://schemas.microsoft.com/office/drawing/2014/main" id="{47873C46-2E5F-464D-8BF1-93059D49C68C}"/>
              </a:ext>
            </a:extLst>
          </p:cNvPr>
          <p:cNvSpPr/>
          <p:nvPr/>
        </p:nvSpPr>
        <p:spPr>
          <a:xfrm rot="2700000">
            <a:off x="2760325" y="4133319"/>
            <a:ext cx="143719" cy="576186"/>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6" name="Frame 17">
            <a:extLst>
              <a:ext uri="{FF2B5EF4-FFF2-40B4-BE49-F238E27FC236}">
                <a16:creationId xmlns:a16="http://schemas.microsoft.com/office/drawing/2014/main" id="{E994BB67-9659-4FD6-A8B2-9D15C09E5E5F}"/>
              </a:ext>
            </a:extLst>
          </p:cNvPr>
          <p:cNvSpPr/>
          <p:nvPr/>
        </p:nvSpPr>
        <p:spPr>
          <a:xfrm>
            <a:off x="798974" y="3482951"/>
            <a:ext cx="382922" cy="3829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7" name="Rounded Rectangle 5">
            <a:extLst>
              <a:ext uri="{FF2B5EF4-FFF2-40B4-BE49-F238E27FC236}">
                <a16:creationId xmlns:a16="http://schemas.microsoft.com/office/drawing/2014/main" id="{4C0EBD85-4CB5-4D88-B9F2-D44BD76D1BAC}"/>
              </a:ext>
            </a:extLst>
          </p:cNvPr>
          <p:cNvSpPr/>
          <p:nvPr/>
        </p:nvSpPr>
        <p:spPr>
          <a:xfrm flipH="1">
            <a:off x="5113976" y="1843504"/>
            <a:ext cx="380269" cy="31369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Teardrop 1">
            <a:extLst>
              <a:ext uri="{FF2B5EF4-FFF2-40B4-BE49-F238E27FC236}">
                <a16:creationId xmlns:a16="http://schemas.microsoft.com/office/drawing/2014/main" id="{D91100E2-16D2-4872-BAFC-A09B1FC0CF7C}"/>
              </a:ext>
            </a:extLst>
          </p:cNvPr>
          <p:cNvSpPr/>
          <p:nvPr/>
        </p:nvSpPr>
        <p:spPr>
          <a:xfrm rot="18805991">
            <a:off x="5132267" y="1044636"/>
            <a:ext cx="415845" cy="41150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9" name="Rectangle 130">
            <a:extLst>
              <a:ext uri="{FF2B5EF4-FFF2-40B4-BE49-F238E27FC236}">
                <a16:creationId xmlns:a16="http://schemas.microsoft.com/office/drawing/2014/main" id="{6E10BEFF-897F-42BA-AC97-F56771D93150}"/>
              </a:ext>
            </a:extLst>
          </p:cNvPr>
          <p:cNvSpPr/>
          <p:nvPr/>
        </p:nvSpPr>
        <p:spPr>
          <a:xfrm>
            <a:off x="5739730" y="957943"/>
            <a:ext cx="410370" cy="412232"/>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0" name="Right Triangle 17">
            <a:extLst>
              <a:ext uri="{FF2B5EF4-FFF2-40B4-BE49-F238E27FC236}">
                <a16:creationId xmlns:a16="http://schemas.microsoft.com/office/drawing/2014/main" id="{52C711E6-785D-44FB-8B28-04C97CF2C6B8}"/>
              </a:ext>
            </a:extLst>
          </p:cNvPr>
          <p:cNvSpPr>
            <a:spLocks noChangeAspect="1"/>
          </p:cNvSpPr>
          <p:nvPr/>
        </p:nvSpPr>
        <p:spPr>
          <a:xfrm>
            <a:off x="4557139" y="3456283"/>
            <a:ext cx="360311" cy="429018"/>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1" name="Right Triangle 17">
            <a:extLst>
              <a:ext uri="{FF2B5EF4-FFF2-40B4-BE49-F238E27FC236}">
                <a16:creationId xmlns:a16="http://schemas.microsoft.com/office/drawing/2014/main" id="{5A888BE1-1B1B-4C5B-AA00-3BDD04C1F425}"/>
              </a:ext>
            </a:extLst>
          </p:cNvPr>
          <p:cNvSpPr>
            <a:spLocks noChangeAspect="1"/>
          </p:cNvSpPr>
          <p:nvPr/>
        </p:nvSpPr>
        <p:spPr>
          <a:xfrm>
            <a:off x="3897746" y="3456283"/>
            <a:ext cx="360311" cy="42901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2" name="Right Triangle 17">
            <a:extLst>
              <a:ext uri="{FF2B5EF4-FFF2-40B4-BE49-F238E27FC236}">
                <a16:creationId xmlns:a16="http://schemas.microsoft.com/office/drawing/2014/main" id="{8C3C06F1-CBD5-449C-84BE-1061C7BF54FD}"/>
              </a:ext>
            </a:extLst>
          </p:cNvPr>
          <p:cNvSpPr>
            <a:spLocks noChangeAspect="1"/>
          </p:cNvSpPr>
          <p:nvPr/>
        </p:nvSpPr>
        <p:spPr>
          <a:xfrm>
            <a:off x="5216533" y="3456283"/>
            <a:ext cx="360311" cy="429018"/>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3" name="Oval 44">
            <a:extLst>
              <a:ext uri="{FF2B5EF4-FFF2-40B4-BE49-F238E27FC236}">
                <a16:creationId xmlns:a16="http://schemas.microsoft.com/office/drawing/2014/main" id="{81888278-27F9-4948-B5BB-04CE30AA6F2F}"/>
              </a:ext>
            </a:extLst>
          </p:cNvPr>
          <p:cNvSpPr>
            <a:spLocks noChangeAspect="1"/>
          </p:cNvSpPr>
          <p:nvPr/>
        </p:nvSpPr>
        <p:spPr>
          <a:xfrm>
            <a:off x="5875926" y="3456283"/>
            <a:ext cx="360311" cy="42901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6" name="תיבת טקסט 145">
            <a:extLst>
              <a:ext uri="{FF2B5EF4-FFF2-40B4-BE49-F238E27FC236}">
                <a16:creationId xmlns:a16="http://schemas.microsoft.com/office/drawing/2014/main" id="{A0302C24-4F36-4452-AC6D-73AFA209CB2E}"/>
              </a:ext>
            </a:extLst>
          </p:cNvPr>
          <p:cNvSpPr txBox="1"/>
          <p:nvPr/>
        </p:nvSpPr>
        <p:spPr>
          <a:xfrm>
            <a:off x="4776077" y="5970575"/>
            <a:ext cx="6096000" cy="369332"/>
          </a:xfrm>
          <a:prstGeom prst="rect">
            <a:avLst/>
          </a:prstGeom>
          <a:noFill/>
        </p:spPr>
        <p:txBody>
          <a:bodyPr wrap="square">
            <a:spAutoFit/>
          </a:bodyPr>
          <a:lstStyle/>
          <a:p>
            <a:r>
              <a:rPr lang="he-IL" dirty="0"/>
              <a:t>אייקונים לשימוש חופשי</a:t>
            </a:r>
          </a:p>
        </p:txBody>
      </p:sp>
    </p:spTree>
    <p:extLst>
      <p:ext uri="{BB962C8B-B14F-4D97-AF65-F5344CB8AC3E}">
        <p14:creationId xmlns:p14="http://schemas.microsoft.com/office/powerpoint/2010/main" val="99130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279</Words>
  <Application>Microsoft Office PowerPoint</Application>
  <PresentationFormat>מסך רחב</PresentationFormat>
  <Paragraphs>47</Paragraphs>
  <Slides>7</Slides>
  <Notes>0</Notes>
  <HiddenSlides>1</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맑은 고딕</vt:lpstr>
      <vt:lpstr>Arial</vt:lpstr>
      <vt:lpstr>Calibri</vt:lpstr>
      <vt:lpstr>Calibri Light</vt:lpstr>
      <vt:lpstr>Gisha</vt:lpstr>
      <vt:lpstr>Times New Roman</vt:lpstr>
      <vt:lpstr>ערכת נושא Office</vt:lpstr>
      <vt:lpstr>מצגת של PowerPoint‏</vt:lpstr>
      <vt:lpstr>תקציר הכלי</vt:lpstr>
      <vt:lpstr>מודל לוגי – מתחילים!</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חני סבג</dc:creator>
  <cp:lastModifiedBy>Riko Riko</cp:lastModifiedBy>
  <cp:revision>30</cp:revision>
  <dcterms:created xsi:type="dcterms:W3CDTF">2022-03-29T06:48:51Z</dcterms:created>
  <dcterms:modified xsi:type="dcterms:W3CDTF">2022-05-10T12:13:26Z</dcterms:modified>
</cp:coreProperties>
</file>