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73" r:id="rId3"/>
    <p:sldId id="272" r:id="rId4"/>
    <p:sldId id="269" r:id="rId5"/>
    <p:sldId id="263" r:id="rId6"/>
    <p:sldId id="264" r:id="rId7"/>
    <p:sldId id="270" r:id="rId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5AE"/>
    <a:srgbClr val="4265AE"/>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15" autoAdjust="0"/>
    <p:restoredTop sz="94660"/>
  </p:normalViewPr>
  <p:slideViewPr>
    <p:cSldViewPr snapToGrid="0">
      <p:cViewPr varScale="1">
        <p:scale>
          <a:sx n="70" d="100"/>
          <a:sy n="70" d="100"/>
        </p:scale>
        <p:origin x="92" y="7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079C1-8F50-4784-8DC0-B0838D9EB30B}" type="doc">
      <dgm:prSet loTypeId="urn:microsoft.com/office/officeart/2005/8/layout/hList1" loCatId="list" qsTypeId="urn:microsoft.com/office/officeart/2005/8/quickstyle/simple1" qsCatId="simple" csTypeId="urn:microsoft.com/office/officeart/2005/8/colors/accent1_2" csCatId="accent1" phldr="1"/>
      <dgm:spPr/>
      <dgm:t>
        <a:bodyPr/>
        <a:lstStyle/>
        <a:p>
          <a:pPr rtl="1"/>
          <a:endParaRPr lang="he-IL"/>
        </a:p>
      </dgm:t>
    </dgm:pt>
    <dgm:pt modelId="{D23F8BC1-5B0E-41A2-B51F-584E9D0BA6B9}">
      <dgm:prSet phldrT="[טקסט]"/>
      <dgm:spPr>
        <a:solidFill>
          <a:srgbClr val="4465AE"/>
        </a:solidFill>
      </dgm:spPr>
      <dgm:t>
        <a:bodyPr/>
        <a:lstStyle/>
        <a:p>
          <a:pPr rtl="1"/>
          <a:r>
            <a:rPr lang="he-IL" b="1" dirty="0" smtClean="0">
              <a:latin typeface="Calibri" panose="020F0502020204030204" pitchFamily="34" charset="0"/>
              <a:cs typeface="Calibri" panose="020F0502020204030204" pitchFamily="34" charset="0"/>
            </a:rPr>
            <a:t>סימולציות</a:t>
          </a:r>
          <a:endParaRPr lang="he-IL" b="1" dirty="0">
            <a:latin typeface="Calibri" panose="020F0502020204030204" pitchFamily="34" charset="0"/>
            <a:cs typeface="Calibri" panose="020F0502020204030204" pitchFamily="34" charset="0"/>
          </a:endParaRPr>
        </a:p>
      </dgm:t>
    </dgm:pt>
    <dgm:pt modelId="{89A9F545-DFB1-4E46-988D-BD1450B87885}" type="parTrans" cxnId="{598AC43F-8467-4B7B-9A00-4053E16AB9A0}">
      <dgm:prSet/>
      <dgm:spPr/>
      <dgm:t>
        <a:bodyPr/>
        <a:lstStyle/>
        <a:p>
          <a:pPr rtl="1"/>
          <a:endParaRPr lang="he-IL">
            <a:latin typeface="Calibri" panose="020F0502020204030204" pitchFamily="34" charset="0"/>
            <a:cs typeface="Calibri" panose="020F0502020204030204" pitchFamily="34" charset="0"/>
          </a:endParaRPr>
        </a:p>
      </dgm:t>
    </dgm:pt>
    <dgm:pt modelId="{16237975-B631-4343-A4EF-B8E79189EE20}" type="sibTrans" cxnId="{598AC43F-8467-4B7B-9A00-4053E16AB9A0}">
      <dgm:prSet/>
      <dgm:spPr/>
      <dgm:t>
        <a:bodyPr/>
        <a:lstStyle/>
        <a:p>
          <a:pPr rtl="1"/>
          <a:endParaRPr lang="he-IL">
            <a:latin typeface="Calibri" panose="020F0502020204030204" pitchFamily="34" charset="0"/>
            <a:cs typeface="Calibri" panose="020F0502020204030204" pitchFamily="34" charset="0"/>
          </a:endParaRPr>
        </a:p>
      </dgm:t>
    </dgm:pt>
    <dgm:pt modelId="{BDC68F92-B1C2-4CAF-BC7E-4C23D3A3EBB1}">
      <dgm:prSet phldrT="[טקסט]"/>
      <dgm:spPr>
        <a:solidFill>
          <a:schemeClr val="bg1">
            <a:lumMod val="95000"/>
          </a:schemeClr>
        </a:solidFill>
      </dgm:spPr>
      <dgm:t>
        <a:bodyPr/>
        <a:lstStyle/>
        <a:p>
          <a:pPr rtl="1"/>
          <a:r>
            <a:rPr lang="he-IL" dirty="0" smtClean="0">
              <a:latin typeface="Calibri" panose="020F0502020204030204" pitchFamily="34" charset="0"/>
              <a:cs typeface="Calibri" panose="020F0502020204030204" pitchFamily="34" charset="0"/>
            </a:rPr>
            <a:t>חברו את הפרסונות לתהליך הפיתוח</a:t>
          </a:r>
          <a:endParaRPr lang="he-IL" dirty="0">
            <a:latin typeface="Calibri" panose="020F0502020204030204" pitchFamily="34" charset="0"/>
            <a:cs typeface="Calibri" panose="020F0502020204030204" pitchFamily="34" charset="0"/>
          </a:endParaRPr>
        </a:p>
      </dgm:t>
    </dgm:pt>
    <dgm:pt modelId="{B48FED4F-95CF-4E4F-BB22-29C54BD4FFBD}" type="parTrans" cxnId="{58E91880-EBDC-49D3-AC79-FF247D3C4550}">
      <dgm:prSet/>
      <dgm:spPr/>
      <dgm:t>
        <a:bodyPr/>
        <a:lstStyle/>
        <a:p>
          <a:pPr rtl="1"/>
          <a:endParaRPr lang="he-IL">
            <a:latin typeface="Calibri" panose="020F0502020204030204" pitchFamily="34" charset="0"/>
            <a:cs typeface="Calibri" panose="020F0502020204030204" pitchFamily="34" charset="0"/>
          </a:endParaRPr>
        </a:p>
      </dgm:t>
    </dgm:pt>
    <dgm:pt modelId="{DBCDDA26-3511-4D26-B4E7-0F65848856BB}" type="sibTrans" cxnId="{58E91880-EBDC-49D3-AC79-FF247D3C4550}">
      <dgm:prSet/>
      <dgm:spPr/>
      <dgm:t>
        <a:bodyPr/>
        <a:lstStyle/>
        <a:p>
          <a:pPr rtl="1"/>
          <a:endParaRPr lang="he-IL">
            <a:latin typeface="Calibri" panose="020F0502020204030204" pitchFamily="34" charset="0"/>
            <a:cs typeface="Calibri" panose="020F0502020204030204" pitchFamily="34" charset="0"/>
          </a:endParaRPr>
        </a:p>
      </dgm:t>
    </dgm:pt>
    <dgm:pt modelId="{A8D2D9CE-1F8E-411F-A380-5A3725272D11}">
      <dgm:prSet phldrT="[טקסט]"/>
      <dgm:spPr>
        <a:solidFill>
          <a:schemeClr val="bg1">
            <a:lumMod val="95000"/>
          </a:schemeClr>
        </a:solidFill>
      </dgm:spPr>
      <dgm:t>
        <a:bodyPr/>
        <a:lstStyle/>
        <a:p>
          <a:pPr rtl="1"/>
          <a:r>
            <a:rPr lang="he-IL" dirty="0" smtClean="0">
              <a:latin typeface="Calibri" panose="020F0502020204030204" pitchFamily="34" charset="0"/>
              <a:ea typeface="Assistant"/>
              <a:cs typeface="Calibri" panose="020F0502020204030204" pitchFamily="34" charset="0"/>
              <a:sym typeface="Assistant"/>
            </a:rPr>
            <a:t>בצעו </a:t>
          </a:r>
          <a:r>
            <a:rPr lang="he-IL" b="1" dirty="0" smtClean="0">
              <a:latin typeface="Calibri" panose="020F0502020204030204" pitchFamily="34" charset="0"/>
              <a:ea typeface="Assistant"/>
              <a:cs typeface="Calibri" panose="020F0502020204030204" pitchFamily="34" charset="0"/>
              <a:sym typeface="Assistant"/>
            </a:rPr>
            <a:t>סימולציות של כל אחת מהפרסונות שלכם בשלבים שונים </a:t>
          </a:r>
          <a:r>
            <a:rPr lang="he-IL" dirty="0" smtClean="0">
              <a:latin typeface="Calibri" panose="020F0502020204030204" pitchFamily="34" charset="0"/>
              <a:ea typeface="Assistant"/>
              <a:cs typeface="Calibri" panose="020F0502020204030204" pitchFamily="34" charset="0"/>
              <a:sym typeface="Assistant"/>
            </a:rPr>
            <a:t>של המוצר/שירות שלכם וחישבו אילו התאמות נדרשות במוצר/ שירות כדי לתת פתרון מיטבי לפרסונות שייצרתם</a:t>
          </a:r>
          <a:endParaRPr lang="he-IL" dirty="0">
            <a:latin typeface="Calibri" panose="020F0502020204030204" pitchFamily="34" charset="0"/>
            <a:cs typeface="Calibri" panose="020F0502020204030204" pitchFamily="34" charset="0"/>
          </a:endParaRPr>
        </a:p>
      </dgm:t>
    </dgm:pt>
    <dgm:pt modelId="{899C673F-A881-4DB9-AE35-4116387A6C19}" type="parTrans" cxnId="{D8090883-573C-429A-B691-C7666DB4A430}">
      <dgm:prSet/>
      <dgm:spPr/>
      <dgm:t>
        <a:bodyPr/>
        <a:lstStyle/>
        <a:p>
          <a:pPr rtl="1"/>
          <a:endParaRPr lang="he-IL">
            <a:latin typeface="Calibri" panose="020F0502020204030204" pitchFamily="34" charset="0"/>
            <a:cs typeface="Calibri" panose="020F0502020204030204" pitchFamily="34" charset="0"/>
          </a:endParaRPr>
        </a:p>
      </dgm:t>
    </dgm:pt>
    <dgm:pt modelId="{CD76E4D5-6094-4C64-AF8D-A4EF859DB39F}" type="sibTrans" cxnId="{D8090883-573C-429A-B691-C7666DB4A430}">
      <dgm:prSet/>
      <dgm:spPr/>
      <dgm:t>
        <a:bodyPr/>
        <a:lstStyle/>
        <a:p>
          <a:pPr rtl="1"/>
          <a:endParaRPr lang="he-IL">
            <a:latin typeface="Calibri" panose="020F0502020204030204" pitchFamily="34" charset="0"/>
            <a:cs typeface="Calibri" panose="020F0502020204030204" pitchFamily="34" charset="0"/>
          </a:endParaRPr>
        </a:p>
      </dgm:t>
    </dgm:pt>
    <dgm:pt modelId="{68A73247-6D12-454E-A7BB-07B29F2A8E96}">
      <dgm:prSet phldrT="[טקסט]"/>
      <dgm:spPr>
        <a:solidFill>
          <a:srgbClr val="4465AE"/>
        </a:solidFill>
      </dgm:spPr>
      <dgm:t>
        <a:bodyPr/>
        <a:lstStyle/>
        <a:p>
          <a:pPr rtl="1"/>
          <a:r>
            <a:rPr lang="he-IL" b="1" dirty="0" smtClean="0">
              <a:latin typeface="Calibri" panose="020F0502020204030204" pitchFamily="34" charset="0"/>
              <a:cs typeface="Calibri" panose="020F0502020204030204" pitchFamily="34" charset="0"/>
            </a:rPr>
            <a:t>יצירת פרסונות</a:t>
          </a:r>
          <a:endParaRPr lang="he-IL" b="1" dirty="0">
            <a:latin typeface="Calibri" panose="020F0502020204030204" pitchFamily="34" charset="0"/>
            <a:cs typeface="Calibri" panose="020F0502020204030204" pitchFamily="34" charset="0"/>
          </a:endParaRPr>
        </a:p>
      </dgm:t>
    </dgm:pt>
    <dgm:pt modelId="{2DA11C56-4D28-44A2-8C47-447293007B77}" type="parTrans" cxnId="{19004420-D6E7-41DF-98EF-BB9EC8B6C9EB}">
      <dgm:prSet/>
      <dgm:spPr/>
      <dgm:t>
        <a:bodyPr/>
        <a:lstStyle/>
        <a:p>
          <a:pPr rtl="1"/>
          <a:endParaRPr lang="he-IL">
            <a:latin typeface="Calibri" panose="020F0502020204030204" pitchFamily="34" charset="0"/>
            <a:cs typeface="Calibri" panose="020F0502020204030204" pitchFamily="34" charset="0"/>
          </a:endParaRPr>
        </a:p>
      </dgm:t>
    </dgm:pt>
    <dgm:pt modelId="{ED950B08-773D-45A4-89CA-4EE20BCA7F8B}" type="sibTrans" cxnId="{19004420-D6E7-41DF-98EF-BB9EC8B6C9EB}">
      <dgm:prSet/>
      <dgm:spPr/>
      <dgm:t>
        <a:bodyPr/>
        <a:lstStyle/>
        <a:p>
          <a:pPr rtl="1"/>
          <a:endParaRPr lang="he-IL">
            <a:latin typeface="Calibri" panose="020F0502020204030204" pitchFamily="34" charset="0"/>
            <a:cs typeface="Calibri" panose="020F0502020204030204" pitchFamily="34" charset="0"/>
          </a:endParaRPr>
        </a:p>
      </dgm:t>
    </dgm:pt>
    <dgm:pt modelId="{7A2C7E8F-421B-478F-8C90-C02474F9E69F}">
      <dgm:prSet phldrT="[טקסט]"/>
      <dgm:spPr>
        <a:solidFill>
          <a:schemeClr val="bg1">
            <a:lumMod val="95000"/>
          </a:schemeClr>
        </a:solidFill>
      </dgm:spPr>
      <dgm:t>
        <a:bodyPr/>
        <a:lstStyle/>
        <a:p>
          <a:pPr rtl="1"/>
          <a:r>
            <a:rPr lang="x-none" dirty="0" smtClean="0">
              <a:latin typeface="Calibri" panose="020F0502020204030204" pitchFamily="34" charset="0"/>
              <a:ea typeface="Assistant"/>
              <a:cs typeface="Calibri" panose="020F0502020204030204" pitchFamily="34" charset="0"/>
              <a:sym typeface="Assistant"/>
            </a:rPr>
            <a:t>אחרי ביצוע הראיונות </a:t>
          </a:r>
          <a:r>
            <a:rPr lang="he-IL" dirty="0" smtClean="0">
              <a:latin typeface="Calibri" panose="020F0502020204030204" pitchFamily="34" charset="0"/>
              <a:ea typeface="Assistant"/>
              <a:cs typeface="Calibri" panose="020F0502020204030204" pitchFamily="34" charset="0"/>
              <a:sym typeface="Assistant"/>
            </a:rPr>
            <a:t>צ</a:t>
          </a:r>
          <a:r>
            <a:rPr lang="x-none" dirty="0" smtClean="0">
              <a:latin typeface="Calibri" panose="020F0502020204030204" pitchFamily="34" charset="0"/>
              <a:ea typeface="Assistant"/>
              <a:cs typeface="Calibri" panose="020F0502020204030204" pitchFamily="34" charset="0"/>
              <a:sym typeface="Assistant"/>
            </a:rPr>
            <a:t>ר</a:t>
          </a:r>
          <a:r>
            <a:rPr lang="he-IL" dirty="0" smtClean="0">
              <a:latin typeface="Calibri" panose="020F0502020204030204" pitchFamily="34" charset="0"/>
              <a:ea typeface="Assistant"/>
              <a:cs typeface="Calibri" panose="020F0502020204030204" pitchFamily="34" charset="0"/>
              <a:sym typeface="Assistant"/>
            </a:rPr>
            <a:t>ו </a:t>
          </a:r>
          <a:r>
            <a:rPr lang="x-none" dirty="0" smtClean="0">
              <a:latin typeface="Calibri" panose="020F0502020204030204" pitchFamily="34" charset="0"/>
              <a:ea typeface="Assistant"/>
              <a:cs typeface="Calibri" panose="020F0502020204030204" pitchFamily="34" charset="0"/>
              <a:sym typeface="Assistant"/>
            </a:rPr>
            <a:t> </a:t>
          </a:r>
          <a:r>
            <a:rPr lang="x-none" b="1" dirty="0" smtClean="0">
              <a:latin typeface="Calibri" panose="020F0502020204030204" pitchFamily="34" charset="0"/>
              <a:ea typeface="Assistant"/>
              <a:cs typeface="Calibri" panose="020F0502020204030204" pitchFamily="34" charset="0"/>
              <a:sym typeface="Assistant"/>
            </a:rPr>
            <a:t>3-4 פרסונות</a:t>
          </a:r>
          <a:r>
            <a:rPr lang="he-IL" b="1" dirty="0" smtClean="0">
              <a:latin typeface="Calibri" panose="020F0502020204030204" pitchFamily="34" charset="0"/>
              <a:ea typeface="Assistant"/>
              <a:cs typeface="Calibri" panose="020F0502020204030204" pitchFamily="34" charset="0"/>
              <a:sym typeface="Assistant"/>
            </a:rPr>
            <a:t> </a:t>
          </a:r>
          <a:r>
            <a:rPr lang="x-none" b="1" dirty="0" smtClean="0">
              <a:latin typeface="Calibri" panose="020F0502020204030204" pitchFamily="34" charset="0"/>
              <a:ea typeface="Assistant"/>
              <a:cs typeface="Calibri" panose="020F0502020204030204" pitchFamily="34" charset="0"/>
              <a:sym typeface="Assistant"/>
            </a:rPr>
            <a:t>שמייצגות את קהל היעד </a:t>
          </a:r>
          <a:r>
            <a:rPr lang="he-IL" b="1" dirty="0" smtClean="0">
              <a:latin typeface="Calibri" panose="020F0502020204030204" pitchFamily="34" charset="0"/>
              <a:ea typeface="Assistant"/>
              <a:cs typeface="Calibri" panose="020F0502020204030204" pitchFamily="34" charset="0"/>
              <a:sym typeface="Assistant"/>
            </a:rPr>
            <a:t>וגורמים </a:t>
          </a:r>
          <a:r>
            <a:rPr lang="he-IL" b="1" dirty="0" err="1" smtClean="0">
              <a:latin typeface="Calibri" panose="020F0502020204030204" pitchFamily="34" charset="0"/>
              <a:ea typeface="Assistant"/>
              <a:cs typeface="Calibri" panose="020F0502020204030204" pitchFamily="34" charset="0"/>
              <a:sym typeface="Assistant"/>
            </a:rPr>
            <a:t>רלוונטים</a:t>
          </a:r>
          <a:r>
            <a:rPr lang="he-IL" b="1" dirty="0" smtClean="0">
              <a:latin typeface="Calibri" panose="020F0502020204030204" pitchFamily="34" charset="0"/>
              <a:ea typeface="Assistant"/>
              <a:cs typeface="Calibri" panose="020F0502020204030204" pitchFamily="34" charset="0"/>
              <a:sym typeface="Assistant"/>
            </a:rPr>
            <a:t> אחרים</a:t>
          </a:r>
          <a:r>
            <a:rPr lang="x-none" b="1" dirty="0" smtClean="0">
              <a:latin typeface="Calibri" panose="020F0502020204030204" pitchFamily="34" charset="0"/>
              <a:ea typeface="Assistant"/>
              <a:cs typeface="Calibri" panose="020F0502020204030204" pitchFamily="34" charset="0"/>
              <a:sym typeface="Assistant"/>
            </a:rPr>
            <a:t> ביחס לבעיה/הצורך </a:t>
          </a:r>
          <a:r>
            <a:rPr lang="x-none" dirty="0" smtClean="0">
              <a:latin typeface="Calibri" panose="020F0502020204030204" pitchFamily="34" charset="0"/>
              <a:ea typeface="Assistant"/>
              <a:cs typeface="Calibri" panose="020F0502020204030204" pitchFamily="34" charset="0"/>
              <a:sym typeface="Assistant"/>
            </a:rPr>
            <a:t>שאתם מנסים לתת לו מענה וכמובן לפתרון. </a:t>
          </a:r>
          <a:endParaRPr lang="he-IL" dirty="0">
            <a:latin typeface="Calibri" panose="020F0502020204030204" pitchFamily="34" charset="0"/>
            <a:cs typeface="Calibri" panose="020F0502020204030204" pitchFamily="34" charset="0"/>
          </a:endParaRPr>
        </a:p>
      </dgm:t>
    </dgm:pt>
    <dgm:pt modelId="{6270DAB6-2538-4BCD-86C9-BAC6F58CE775}" type="parTrans" cxnId="{063AC0CA-4E37-4B62-85E0-B885D9C861A9}">
      <dgm:prSet/>
      <dgm:spPr/>
      <dgm:t>
        <a:bodyPr/>
        <a:lstStyle/>
        <a:p>
          <a:pPr rtl="1"/>
          <a:endParaRPr lang="he-IL">
            <a:latin typeface="Calibri" panose="020F0502020204030204" pitchFamily="34" charset="0"/>
            <a:cs typeface="Calibri" panose="020F0502020204030204" pitchFamily="34" charset="0"/>
          </a:endParaRPr>
        </a:p>
      </dgm:t>
    </dgm:pt>
    <dgm:pt modelId="{95827A3A-28AA-4A3D-BBA1-A0D0533AA3A1}" type="sibTrans" cxnId="{063AC0CA-4E37-4B62-85E0-B885D9C861A9}">
      <dgm:prSet/>
      <dgm:spPr/>
      <dgm:t>
        <a:bodyPr/>
        <a:lstStyle/>
        <a:p>
          <a:pPr rtl="1"/>
          <a:endParaRPr lang="he-IL">
            <a:latin typeface="Calibri" panose="020F0502020204030204" pitchFamily="34" charset="0"/>
            <a:cs typeface="Calibri" panose="020F0502020204030204" pitchFamily="34" charset="0"/>
          </a:endParaRPr>
        </a:p>
      </dgm:t>
    </dgm:pt>
    <dgm:pt modelId="{B1C2782B-FF72-4637-8D51-5546AD3AF50D}">
      <dgm:prSet phldrT="[טקסט]"/>
      <dgm:spPr>
        <a:solidFill>
          <a:srgbClr val="4465AE"/>
        </a:solidFill>
      </dgm:spPr>
      <dgm:t>
        <a:bodyPr/>
        <a:lstStyle/>
        <a:p>
          <a:pPr rtl="1"/>
          <a:r>
            <a:rPr lang="he-IL" b="1" dirty="0" smtClean="0">
              <a:latin typeface="Calibri" panose="020F0502020204030204" pitchFamily="34" charset="0"/>
              <a:cs typeface="Calibri" panose="020F0502020204030204" pitchFamily="34" charset="0"/>
            </a:rPr>
            <a:t>בניית שאלון</a:t>
          </a:r>
          <a:endParaRPr lang="he-IL" b="1" dirty="0">
            <a:latin typeface="Calibri" panose="020F0502020204030204" pitchFamily="34" charset="0"/>
            <a:cs typeface="Calibri" panose="020F0502020204030204" pitchFamily="34" charset="0"/>
          </a:endParaRPr>
        </a:p>
      </dgm:t>
    </dgm:pt>
    <dgm:pt modelId="{38FB589E-2FEB-4FDF-9A54-F4C0D5D8A687}" type="parTrans" cxnId="{DF5B343D-7FF4-4813-BF26-10CBAFE4393F}">
      <dgm:prSet/>
      <dgm:spPr/>
      <dgm:t>
        <a:bodyPr/>
        <a:lstStyle/>
        <a:p>
          <a:pPr rtl="1"/>
          <a:endParaRPr lang="he-IL">
            <a:latin typeface="Calibri" panose="020F0502020204030204" pitchFamily="34" charset="0"/>
            <a:cs typeface="Calibri" panose="020F0502020204030204" pitchFamily="34" charset="0"/>
          </a:endParaRPr>
        </a:p>
      </dgm:t>
    </dgm:pt>
    <dgm:pt modelId="{A90622C9-7114-4061-8A95-C46B3DCC2397}" type="sibTrans" cxnId="{DF5B343D-7FF4-4813-BF26-10CBAFE4393F}">
      <dgm:prSet/>
      <dgm:spPr/>
      <dgm:t>
        <a:bodyPr/>
        <a:lstStyle/>
        <a:p>
          <a:pPr rtl="1"/>
          <a:endParaRPr lang="he-IL">
            <a:latin typeface="Calibri" panose="020F0502020204030204" pitchFamily="34" charset="0"/>
            <a:cs typeface="Calibri" panose="020F0502020204030204" pitchFamily="34" charset="0"/>
          </a:endParaRPr>
        </a:p>
      </dgm:t>
    </dgm:pt>
    <dgm:pt modelId="{71AD61B3-1A80-4B2A-9411-6D04F563EE7A}">
      <dgm:prSet phldrT="[טקסט]"/>
      <dgm:spPr>
        <a:solidFill>
          <a:schemeClr val="bg1">
            <a:lumMod val="95000"/>
          </a:schemeClr>
        </a:solidFill>
      </dgm:spPr>
      <dgm:t>
        <a:bodyPr/>
        <a:lstStyle/>
        <a:p>
          <a:pPr algn="r" rtl="1"/>
          <a:r>
            <a:rPr lang="he-IL" dirty="0" smtClean="0">
              <a:latin typeface="Calibri" panose="020F0502020204030204" pitchFamily="34" charset="0"/>
              <a:ea typeface="Assistant"/>
              <a:cs typeface="Calibri" panose="020F0502020204030204" pitchFamily="34" charset="0"/>
              <a:sym typeface="Assistant"/>
            </a:rPr>
            <a:t>כתבו  </a:t>
          </a:r>
          <a:r>
            <a:rPr lang="he-IL" b="1" dirty="0" smtClean="0">
              <a:latin typeface="Calibri" panose="020F0502020204030204" pitchFamily="34" charset="0"/>
              <a:ea typeface="Assistant"/>
              <a:cs typeface="Calibri" panose="020F0502020204030204" pitchFamily="34" charset="0"/>
              <a:sym typeface="Assistant"/>
            </a:rPr>
            <a:t>שאלות לטובת ראיון </a:t>
          </a:r>
          <a:r>
            <a:rPr lang="he-IL" dirty="0" smtClean="0">
              <a:latin typeface="Calibri" panose="020F0502020204030204" pitchFamily="34" charset="0"/>
              <a:ea typeface="Assistant"/>
              <a:cs typeface="Calibri" panose="020F0502020204030204" pitchFamily="34" charset="0"/>
              <a:sym typeface="Assistant"/>
            </a:rPr>
            <a:t>עם קהל היעד שלכם. </a:t>
          </a:r>
          <a:endParaRPr lang="he-IL" dirty="0">
            <a:latin typeface="Calibri" panose="020F0502020204030204" pitchFamily="34" charset="0"/>
            <a:cs typeface="Calibri" panose="020F0502020204030204" pitchFamily="34" charset="0"/>
          </a:endParaRPr>
        </a:p>
      </dgm:t>
    </dgm:pt>
    <dgm:pt modelId="{2C874950-E2D7-447A-AA1B-7F730639F783}" type="parTrans" cxnId="{440F5B7A-B7B6-4A1D-BA3F-BB5CFF686608}">
      <dgm:prSet/>
      <dgm:spPr/>
      <dgm:t>
        <a:bodyPr/>
        <a:lstStyle/>
        <a:p>
          <a:pPr rtl="1"/>
          <a:endParaRPr lang="he-IL">
            <a:latin typeface="Calibri" panose="020F0502020204030204" pitchFamily="34" charset="0"/>
            <a:cs typeface="Calibri" panose="020F0502020204030204" pitchFamily="34" charset="0"/>
          </a:endParaRPr>
        </a:p>
      </dgm:t>
    </dgm:pt>
    <dgm:pt modelId="{0B595CDF-C681-487E-B69D-487E5B017200}" type="sibTrans" cxnId="{440F5B7A-B7B6-4A1D-BA3F-BB5CFF686608}">
      <dgm:prSet/>
      <dgm:spPr/>
      <dgm:t>
        <a:bodyPr/>
        <a:lstStyle/>
        <a:p>
          <a:pPr rtl="1"/>
          <a:endParaRPr lang="he-IL">
            <a:latin typeface="Calibri" panose="020F0502020204030204" pitchFamily="34" charset="0"/>
            <a:cs typeface="Calibri" panose="020F0502020204030204" pitchFamily="34" charset="0"/>
          </a:endParaRPr>
        </a:p>
      </dgm:t>
    </dgm:pt>
    <dgm:pt modelId="{805E2573-9F97-4AAF-B420-885470223608}">
      <dgm:prSet phldrT="[טקסט]"/>
      <dgm:spPr>
        <a:solidFill>
          <a:schemeClr val="bg1">
            <a:lumMod val="95000"/>
          </a:schemeClr>
        </a:solidFill>
      </dgm:spPr>
      <dgm:t>
        <a:bodyPr/>
        <a:lstStyle/>
        <a:p>
          <a:pPr algn="r" rtl="1"/>
          <a:r>
            <a:rPr lang="he-IL" dirty="0" smtClean="0">
              <a:latin typeface="Calibri" panose="020F0502020204030204" pitchFamily="34" charset="0"/>
              <a:ea typeface="Assistant"/>
              <a:cs typeface="Calibri" panose="020F0502020204030204" pitchFamily="34" charset="0"/>
              <a:sym typeface="Assistant"/>
            </a:rPr>
            <a:t>ממליצים לשאול שאלות שמתחברות לצורך של אותו אדם, הבעיה שאתם מנסים לפתור, ושאלות לגבי השירות או המוצרים שלכם-  </a:t>
          </a:r>
          <a:r>
            <a:rPr lang="he-IL" b="1" dirty="0" smtClean="0">
              <a:latin typeface="Calibri" panose="020F0502020204030204" pitchFamily="34" charset="0"/>
              <a:ea typeface="Assistant"/>
              <a:cs typeface="Calibri" panose="020F0502020204030204" pitchFamily="34" charset="0"/>
              <a:sym typeface="Assistant"/>
            </a:rPr>
            <a:t>מה הוא יגרום להם להרגיש, מה מפריע להם, חפשו התנגדויות ונקודות חיבור</a:t>
          </a:r>
          <a:endParaRPr lang="he-IL" dirty="0">
            <a:latin typeface="Calibri" panose="020F0502020204030204" pitchFamily="34" charset="0"/>
            <a:cs typeface="Calibri" panose="020F0502020204030204" pitchFamily="34" charset="0"/>
          </a:endParaRPr>
        </a:p>
      </dgm:t>
    </dgm:pt>
    <dgm:pt modelId="{A29AC304-EA7E-4A1D-A26D-713B0EF0B346}" type="parTrans" cxnId="{9DD3F81A-F8A7-4EEF-AFA3-F12B4F6F17B8}">
      <dgm:prSet/>
      <dgm:spPr/>
      <dgm:t>
        <a:bodyPr/>
        <a:lstStyle/>
        <a:p>
          <a:pPr rtl="1"/>
          <a:endParaRPr lang="he-IL">
            <a:latin typeface="Calibri" panose="020F0502020204030204" pitchFamily="34" charset="0"/>
            <a:cs typeface="Calibri" panose="020F0502020204030204" pitchFamily="34" charset="0"/>
          </a:endParaRPr>
        </a:p>
      </dgm:t>
    </dgm:pt>
    <dgm:pt modelId="{0AEA9B9F-A7E7-4449-A20F-5992E5BB4FDB}" type="sibTrans" cxnId="{9DD3F81A-F8A7-4EEF-AFA3-F12B4F6F17B8}">
      <dgm:prSet/>
      <dgm:spPr/>
      <dgm:t>
        <a:bodyPr/>
        <a:lstStyle/>
        <a:p>
          <a:pPr rtl="1"/>
          <a:endParaRPr lang="he-IL">
            <a:latin typeface="Calibri" panose="020F0502020204030204" pitchFamily="34" charset="0"/>
            <a:cs typeface="Calibri" panose="020F0502020204030204" pitchFamily="34" charset="0"/>
          </a:endParaRPr>
        </a:p>
      </dgm:t>
    </dgm:pt>
    <dgm:pt modelId="{A4AC6823-86FE-4B81-B569-E5D1F0D65AD1}">
      <dgm:prSet phldrT="[טקסט]"/>
      <dgm:spPr>
        <a:solidFill>
          <a:schemeClr val="bg1">
            <a:lumMod val="95000"/>
          </a:schemeClr>
        </a:solidFill>
      </dgm:spPr>
      <dgm:t>
        <a:bodyPr/>
        <a:lstStyle/>
        <a:p>
          <a:pPr rtl="1"/>
          <a:r>
            <a:rPr lang="x-none" dirty="0" smtClean="0">
              <a:latin typeface="Calibri" panose="020F0502020204030204" pitchFamily="34" charset="0"/>
              <a:ea typeface="Assistant"/>
              <a:cs typeface="Calibri" panose="020F0502020204030204" pitchFamily="34" charset="0"/>
              <a:sym typeface="Assistant"/>
            </a:rPr>
            <a:t>תעסקו בשאלות המרכזיות מה הפרסונה עושה? מרגישה</a:t>
          </a:r>
          <a:r>
            <a:rPr lang="he-IL" dirty="0" smtClean="0">
              <a:latin typeface="Calibri" panose="020F0502020204030204" pitchFamily="34" charset="0"/>
              <a:ea typeface="Assistant"/>
              <a:cs typeface="Calibri" panose="020F0502020204030204" pitchFamily="34" charset="0"/>
              <a:sym typeface="Assistant"/>
            </a:rPr>
            <a:t>?</a:t>
          </a:r>
          <a:r>
            <a:rPr lang="x-none" dirty="0" smtClean="0">
              <a:latin typeface="Calibri" panose="020F0502020204030204" pitchFamily="34" charset="0"/>
              <a:ea typeface="Assistant"/>
              <a:cs typeface="Calibri" panose="020F0502020204030204" pitchFamily="34" charset="0"/>
              <a:sym typeface="Assistant"/>
            </a:rPr>
            <a:t> אומרת?</a:t>
          </a:r>
          <a:endParaRPr lang="he-IL" dirty="0">
            <a:latin typeface="Calibri" panose="020F0502020204030204" pitchFamily="34" charset="0"/>
            <a:cs typeface="Calibri" panose="020F0502020204030204" pitchFamily="34" charset="0"/>
          </a:endParaRPr>
        </a:p>
      </dgm:t>
    </dgm:pt>
    <dgm:pt modelId="{AFC2700B-0947-4D99-845C-BCB70DC13BA7}" type="parTrans" cxnId="{C2C5A2F7-90C1-481D-AF76-F11EA2CA7CD5}">
      <dgm:prSet/>
      <dgm:spPr/>
      <dgm:t>
        <a:bodyPr/>
        <a:lstStyle/>
        <a:p>
          <a:pPr rtl="1"/>
          <a:endParaRPr lang="he-IL">
            <a:latin typeface="Calibri" panose="020F0502020204030204" pitchFamily="34" charset="0"/>
            <a:cs typeface="Calibri" panose="020F0502020204030204" pitchFamily="34" charset="0"/>
          </a:endParaRPr>
        </a:p>
      </dgm:t>
    </dgm:pt>
    <dgm:pt modelId="{8B08786F-7590-4D6F-B4BD-2763AAEDB2AF}" type="sibTrans" cxnId="{C2C5A2F7-90C1-481D-AF76-F11EA2CA7CD5}">
      <dgm:prSet/>
      <dgm:spPr/>
      <dgm:t>
        <a:bodyPr/>
        <a:lstStyle/>
        <a:p>
          <a:pPr rtl="1"/>
          <a:endParaRPr lang="he-IL">
            <a:latin typeface="Calibri" panose="020F0502020204030204" pitchFamily="34" charset="0"/>
            <a:cs typeface="Calibri" panose="020F0502020204030204" pitchFamily="34" charset="0"/>
          </a:endParaRPr>
        </a:p>
      </dgm:t>
    </dgm:pt>
    <dgm:pt modelId="{C3E8B7FF-3C33-4168-B9E4-5F464160A21A}">
      <dgm:prSet phldrT="[טקסט]"/>
      <dgm:spPr>
        <a:solidFill>
          <a:schemeClr val="bg1">
            <a:lumMod val="95000"/>
          </a:schemeClr>
        </a:solidFill>
      </dgm:spPr>
      <dgm:t>
        <a:bodyPr/>
        <a:lstStyle/>
        <a:p>
          <a:pPr rtl="1"/>
          <a:endParaRPr lang="he-IL" dirty="0">
            <a:latin typeface="Calibri" panose="020F0502020204030204" pitchFamily="34" charset="0"/>
            <a:cs typeface="Calibri" panose="020F0502020204030204" pitchFamily="34" charset="0"/>
          </a:endParaRPr>
        </a:p>
      </dgm:t>
    </dgm:pt>
    <dgm:pt modelId="{59F75BDA-7E97-4D66-82F9-DCC8D179317D}" type="parTrans" cxnId="{7FE2FDA2-BB58-4660-80DB-2A052E250B37}">
      <dgm:prSet/>
      <dgm:spPr/>
      <dgm:t>
        <a:bodyPr/>
        <a:lstStyle/>
        <a:p>
          <a:pPr rtl="1"/>
          <a:endParaRPr lang="he-IL">
            <a:latin typeface="Calibri" panose="020F0502020204030204" pitchFamily="34" charset="0"/>
            <a:cs typeface="Calibri" panose="020F0502020204030204" pitchFamily="34" charset="0"/>
          </a:endParaRPr>
        </a:p>
      </dgm:t>
    </dgm:pt>
    <dgm:pt modelId="{046BB9A9-886A-4916-9D65-FFB4E3115FE3}" type="sibTrans" cxnId="{7FE2FDA2-BB58-4660-80DB-2A052E250B37}">
      <dgm:prSet/>
      <dgm:spPr/>
      <dgm:t>
        <a:bodyPr/>
        <a:lstStyle/>
        <a:p>
          <a:pPr rtl="1"/>
          <a:endParaRPr lang="he-IL">
            <a:latin typeface="Calibri" panose="020F0502020204030204" pitchFamily="34" charset="0"/>
            <a:cs typeface="Calibri" panose="020F0502020204030204" pitchFamily="34" charset="0"/>
          </a:endParaRPr>
        </a:p>
      </dgm:t>
    </dgm:pt>
    <dgm:pt modelId="{738E4053-61F5-4154-B15F-864414C26AE8}">
      <dgm:prSet phldrT="[טקסט]"/>
      <dgm:spPr>
        <a:solidFill>
          <a:schemeClr val="bg1">
            <a:lumMod val="95000"/>
          </a:schemeClr>
        </a:solidFill>
      </dgm:spPr>
      <dgm:t>
        <a:bodyPr/>
        <a:lstStyle/>
        <a:p>
          <a:pPr rtl="1"/>
          <a:endParaRPr lang="he-IL" dirty="0">
            <a:latin typeface="Calibri" panose="020F0502020204030204" pitchFamily="34" charset="0"/>
            <a:cs typeface="Calibri" panose="020F0502020204030204" pitchFamily="34" charset="0"/>
          </a:endParaRPr>
        </a:p>
      </dgm:t>
    </dgm:pt>
    <dgm:pt modelId="{1497277D-2B1B-406A-948B-3F7BD1146F22}" type="parTrans" cxnId="{37D7942A-127A-4115-929B-A01782854673}">
      <dgm:prSet/>
      <dgm:spPr/>
      <dgm:t>
        <a:bodyPr/>
        <a:lstStyle/>
        <a:p>
          <a:pPr rtl="1"/>
          <a:endParaRPr lang="he-IL">
            <a:latin typeface="Calibri" panose="020F0502020204030204" pitchFamily="34" charset="0"/>
            <a:cs typeface="Calibri" panose="020F0502020204030204" pitchFamily="34" charset="0"/>
          </a:endParaRPr>
        </a:p>
      </dgm:t>
    </dgm:pt>
    <dgm:pt modelId="{D943F0CB-6D73-48D8-AB71-ED253FBC980E}" type="sibTrans" cxnId="{37D7942A-127A-4115-929B-A01782854673}">
      <dgm:prSet/>
      <dgm:spPr/>
      <dgm:t>
        <a:bodyPr/>
        <a:lstStyle/>
        <a:p>
          <a:pPr rtl="1"/>
          <a:endParaRPr lang="he-IL">
            <a:latin typeface="Calibri" panose="020F0502020204030204" pitchFamily="34" charset="0"/>
            <a:cs typeface="Calibri" panose="020F0502020204030204" pitchFamily="34" charset="0"/>
          </a:endParaRPr>
        </a:p>
      </dgm:t>
    </dgm:pt>
    <dgm:pt modelId="{0ABC3F3E-A0F6-4F9C-BC60-ACB61FF40AE9}">
      <dgm:prSet phldrT="[טקסט]"/>
      <dgm:spPr>
        <a:solidFill>
          <a:schemeClr val="bg1">
            <a:lumMod val="95000"/>
          </a:schemeClr>
        </a:solidFill>
      </dgm:spPr>
      <dgm:t>
        <a:bodyPr/>
        <a:lstStyle/>
        <a:p>
          <a:pPr algn="r" rtl="1"/>
          <a:endParaRPr lang="he-IL" dirty="0">
            <a:latin typeface="Calibri" panose="020F0502020204030204" pitchFamily="34" charset="0"/>
            <a:cs typeface="Calibri" panose="020F0502020204030204" pitchFamily="34" charset="0"/>
          </a:endParaRPr>
        </a:p>
      </dgm:t>
    </dgm:pt>
    <dgm:pt modelId="{7CE80369-1337-4BD1-8906-BE4E743B1327}" type="parTrans" cxnId="{B76853B2-9672-41E6-BADA-191A9763100D}">
      <dgm:prSet/>
      <dgm:spPr/>
      <dgm:t>
        <a:bodyPr/>
        <a:lstStyle/>
        <a:p>
          <a:pPr rtl="1"/>
          <a:endParaRPr lang="he-IL">
            <a:latin typeface="Calibri" panose="020F0502020204030204" pitchFamily="34" charset="0"/>
            <a:cs typeface="Calibri" panose="020F0502020204030204" pitchFamily="34" charset="0"/>
          </a:endParaRPr>
        </a:p>
      </dgm:t>
    </dgm:pt>
    <dgm:pt modelId="{2FE93778-174D-424B-8994-6DCF40922089}" type="sibTrans" cxnId="{B76853B2-9672-41E6-BADA-191A9763100D}">
      <dgm:prSet/>
      <dgm:spPr/>
      <dgm:t>
        <a:bodyPr/>
        <a:lstStyle/>
        <a:p>
          <a:pPr rtl="1"/>
          <a:endParaRPr lang="he-IL">
            <a:latin typeface="Calibri" panose="020F0502020204030204" pitchFamily="34" charset="0"/>
            <a:cs typeface="Calibri" panose="020F0502020204030204" pitchFamily="34" charset="0"/>
          </a:endParaRPr>
        </a:p>
      </dgm:t>
    </dgm:pt>
    <dgm:pt modelId="{C7D06513-B310-44D2-BBCA-271ABA3F2A3F}" type="pres">
      <dgm:prSet presAssocID="{7A7079C1-8F50-4784-8DC0-B0838D9EB30B}" presName="Name0" presStyleCnt="0">
        <dgm:presLayoutVars>
          <dgm:dir/>
          <dgm:animLvl val="lvl"/>
          <dgm:resizeHandles val="exact"/>
        </dgm:presLayoutVars>
      </dgm:prSet>
      <dgm:spPr/>
      <dgm:t>
        <a:bodyPr/>
        <a:lstStyle/>
        <a:p>
          <a:pPr rtl="1"/>
          <a:endParaRPr lang="he-IL"/>
        </a:p>
      </dgm:t>
    </dgm:pt>
    <dgm:pt modelId="{8D100CBC-8390-4D6E-AC50-7E310D8DFA7F}" type="pres">
      <dgm:prSet presAssocID="{D23F8BC1-5B0E-41A2-B51F-584E9D0BA6B9}" presName="composite" presStyleCnt="0"/>
      <dgm:spPr/>
    </dgm:pt>
    <dgm:pt modelId="{439704BE-66E5-4574-8C58-B4E68F5F99B1}" type="pres">
      <dgm:prSet presAssocID="{D23F8BC1-5B0E-41A2-B51F-584E9D0BA6B9}" presName="parTx" presStyleLbl="alignNode1" presStyleIdx="0" presStyleCnt="3">
        <dgm:presLayoutVars>
          <dgm:chMax val="0"/>
          <dgm:chPref val="0"/>
          <dgm:bulletEnabled val="1"/>
        </dgm:presLayoutVars>
      </dgm:prSet>
      <dgm:spPr/>
      <dgm:t>
        <a:bodyPr/>
        <a:lstStyle/>
        <a:p>
          <a:pPr rtl="1"/>
          <a:endParaRPr lang="he-IL"/>
        </a:p>
      </dgm:t>
    </dgm:pt>
    <dgm:pt modelId="{FC50ED20-3627-4AE2-8E6C-9FD180C70D64}" type="pres">
      <dgm:prSet presAssocID="{D23F8BC1-5B0E-41A2-B51F-584E9D0BA6B9}" presName="desTx" presStyleLbl="alignAccFollowNode1" presStyleIdx="0" presStyleCnt="3">
        <dgm:presLayoutVars>
          <dgm:bulletEnabled val="1"/>
        </dgm:presLayoutVars>
      </dgm:prSet>
      <dgm:spPr/>
      <dgm:t>
        <a:bodyPr/>
        <a:lstStyle/>
        <a:p>
          <a:pPr rtl="1"/>
          <a:endParaRPr lang="he-IL"/>
        </a:p>
      </dgm:t>
    </dgm:pt>
    <dgm:pt modelId="{17FEFC39-27B5-4090-B2C0-A2F13E8F13C0}" type="pres">
      <dgm:prSet presAssocID="{16237975-B631-4343-A4EF-B8E79189EE20}" presName="space" presStyleCnt="0"/>
      <dgm:spPr/>
    </dgm:pt>
    <dgm:pt modelId="{1B51DCAC-C773-49EF-B8B3-CB565F6D4905}" type="pres">
      <dgm:prSet presAssocID="{68A73247-6D12-454E-A7BB-07B29F2A8E96}" presName="composite" presStyleCnt="0"/>
      <dgm:spPr/>
    </dgm:pt>
    <dgm:pt modelId="{FDD006DE-31CE-4AF4-BBAC-49E4C568A95A}" type="pres">
      <dgm:prSet presAssocID="{68A73247-6D12-454E-A7BB-07B29F2A8E96}" presName="parTx" presStyleLbl="alignNode1" presStyleIdx="1" presStyleCnt="3">
        <dgm:presLayoutVars>
          <dgm:chMax val="0"/>
          <dgm:chPref val="0"/>
          <dgm:bulletEnabled val="1"/>
        </dgm:presLayoutVars>
      </dgm:prSet>
      <dgm:spPr/>
      <dgm:t>
        <a:bodyPr/>
        <a:lstStyle/>
        <a:p>
          <a:pPr rtl="1"/>
          <a:endParaRPr lang="he-IL"/>
        </a:p>
      </dgm:t>
    </dgm:pt>
    <dgm:pt modelId="{2EE81129-B855-459C-9116-3B2F236C833E}" type="pres">
      <dgm:prSet presAssocID="{68A73247-6D12-454E-A7BB-07B29F2A8E96}" presName="desTx" presStyleLbl="alignAccFollowNode1" presStyleIdx="1" presStyleCnt="3">
        <dgm:presLayoutVars>
          <dgm:bulletEnabled val="1"/>
        </dgm:presLayoutVars>
      </dgm:prSet>
      <dgm:spPr/>
      <dgm:t>
        <a:bodyPr/>
        <a:lstStyle/>
        <a:p>
          <a:pPr rtl="1"/>
          <a:endParaRPr lang="he-IL"/>
        </a:p>
      </dgm:t>
    </dgm:pt>
    <dgm:pt modelId="{79F1C4EE-8681-4813-9AAA-7FFA58F3C0C0}" type="pres">
      <dgm:prSet presAssocID="{ED950B08-773D-45A4-89CA-4EE20BCA7F8B}" presName="space" presStyleCnt="0"/>
      <dgm:spPr/>
    </dgm:pt>
    <dgm:pt modelId="{06A5EB4B-07F9-4641-9F8B-6CC925115811}" type="pres">
      <dgm:prSet presAssocID="{B1C2782B-FF72-4637-8D51-5546AD3AF50D}" presName="composite" presStyleCnt="0"/>
      <dgm:spPr/>
    </dgm:pt>
    <dgm:pt modelId="{2853D51B-4C70-49E6-86C9-8A79F4FFEE01}" type="pres">
      <dgm:prSet presAssocID="{B1C2782B-FF72-4637-8D51-5546AD3AF50D}" presName="parTx" presStyleLbl="alignNode1" presStyleIdx="2" presStyleCnt="3">
        <dgm:presLayoutVars>
          <dgm:chMax val="0"/>
          <dgm:chPref val="0"/>
          <dgm:bulletEnabled val="1"/>
        </dgm:presLayoutVars>
      </dgm:prSet>
      <dgm:spPr/>
      <dgm:t>
        <a:bodyPr/>
        <a:lstStyle/>
        <a:p>
          <a:pPr rtl="1"/>
          <a:endParaRPr lang="he-IL"/>
        </a:p>
      </dgm:t>
    </dgm:pt>
    <dgm:pt modelId="{6B4E18CA-A845-4DED-BDA1-3176E596ADF9}" type="pres">
      <dgm:prSet presAssocID="{B1C2782B-FF72-4637-8D51-5546AD3AF50D}" presName="desTx" presStyleLbl="alignAccFollowNode1" presStyleIdx="2" presStyleCnt="3">
        <dgm:presLayoutVars>
          <dgm:bulletEnabled val="1"/>
        </dgm:presLayoutVars>
      </dgm:prSet>
      <dgm:spPr/>
      <dgm:t>
        <a:bodyPr/>
        <a:lstStyle/>
        <a:p>
          <a:pPr rtl="1"/>
          <a:endParaRPr lang="he-IL"/>
        </a:p>
      </dgm:t>
    </dgm:pt>
  </dgm:ptLst>
  <dgm:cxnLst>
    <dgm:cxn modelId="{063AC0CA-4E37-4B62-85E0-B885D9C861A9}" srcId="{68A73247-6D12-454E-A7BB-07B29F2A8E96}" destId="{7A2C7E8F-421B-478F-8C90-C02474F9E69F}" srcOrd="0" destOrd="0" parTransId="{6270DAB6-2538-4BCD-86C9-BAC6F58CE775}" sibTransId="{95827A3A-28AA-4A3D-BBA1-A0D0533AA3A1}"/>
    <dgm:cxn modelId="{58E91880-EBDC-49D3-AC79-FF247D3C4550}" srcId="{D23F8BC1-5B0E-41A2-B51F-584E9D0BA6B9}" destId="{BDC68F92-B1C2-4CAF-BC7E-4C23D3A3EBB1}" srcOrd="0" destOrd="0" parTransId="{B48FED4F-95CF-4E4F-BB22-29C54BD4FFBD}" sibTransId="{DBCDDA26-3511-4D26-B4E7-0F65848856BB}"/>
    <dgm:cxn modelId="{22D94293-2F7F-4639-92E1-02967A6F84F6}" type="presOf" srcId="{805E2573-9F97-4AAF-B420-885470223608}" destId="{6B4E18CA-A845-4DED-BDA1-3176E596ADF9}" srcOrd="0" destOrd="2" presId="urn:microsoft.com/office/officeart/2005/8/layout/hList1"/>
    <dgm:cxn modelId="{303CED45-D7F1-43B2-BBF4-5E9E856ADC7C}" type="presOf" srcId="{B1C2782B-FF72-4637-8D51-5546AD3AF50D}" destId="{2853D51B-4C70-49E6-86C9-8A79F4FFEE01}" srcOrd="0" destOrd="0" presId="urn:microsoft.com/office/officeart/2005/8/layout/hList1"/>
    <dgm:cxn modelId="{4A9D6D14-BC54-4435-9DC5-172370CB0B27}" type="presOf" srcId="{A4AC6823-86FE-4B81-B569-E5D1F0D65AD1}" destId="{2EE81129-B855-459C-9116-3B2F236C833E}" srcOrd="0" destOrd="2" presId="urn:microsoft.com/office/officeart/2005/8/layout/hList1"/>
    <dgm:cxn modelId="{B838AB35-B7E2-444E-AC6B-456DE228B936}" type="presOf" srcId="{0ABC3F3E-A0F6-4F9C-BC60-ACB61FF40AE9}" destId="{6B4E18CA-A845-4DED-BDA1-3176E596ADF9}" srcOrd="0" destOrd="1" presId="urn:microsoft.com/office/officeart/2005/8/layout/hList1"/>
    <dgm:cxn modelId="{64A3CD8D-C874-4831-ABFE-A225A165D638}" type="presOf" srcId="{BDC68F92-B1C2-4CAF-BC7E-4C23D3A3EBB1}" destId="{FC50ED20-3627-4AE2-8E6C-9FD180C70D64}" srcOrd="0" destOrd="0" presId="urn:microsoft.com/office/officeart/2005/8/layout/hList1"/>
    <dgm:cxn modelId="{5F0215F9-05BE-48AD-B0E2-2545BF4D7D6E}" type="presOf" srcId="{738E4053-61F5-4154-B15F-864414C26AE8}" destId="{FC50ED20-3627-4AE2-8E6C-9FD180C70D64}" srcOrd="0" destOrd="1" presId="urn:microsoft.com/office/officeart/2005/8/layout/hList1"/>
    <dgm:cxn modelId="{D8090883-573C-429A-B691-C7666DB4A430}" srcId="{D23F8BC1-5B0E-41A2-B51F-584E9D0BA6B9}" destId="{A8D2D9CE-1F8E-411F-A380-5A3725272D11}" srcOrd="2" destOrd="0" parTransId="{899C673F-A881-4DB9-AE35-4116387A6C19}" sibTransId="{CD76E4D5-6094-4C64-AF8D-A4EF859DB39F}"/>
    <dgm:cxn modelId="{440F5B7A-B7B6-4A1D-BA3F-BB5CFF686608}" srcId="{B1C2782B-FF72-4637-8D51-5546AD3AF50D}" destId="{71AD61B3-1A80-4B2A-9411-6D04F563EE7A}" srcOrd="0" destOrd="0" parTransId="{2C874950-E2D7-447A-AA1B-7F730639F783}" sibTransId="{0B595CDF-C681-487E-B69D-487E5B017200}"/>
    <dgm:cxn modelId="{C4C95AE5-C495-4CF4-AC57-CEBC923AB6EB}" type="presOf" srcId="{71AD61B3-1A80-4B2A-9411-6D04F563EE7A}" destId="{6B4E18CA-A845-4DED-BDA1-3176E596ADF9}" srcOrd="0" destOrd="0" presId="urn:microsoft.com/office/officeart/2005/8/layout/hList1"/>
    <dgm:cxn modelId="{7FE2FDA2-BB58-4660-80DB-2A052E250B37}" srcId="{68A73247-6D12-454E-A7BB-07B29F2A8E96}" destId="{C3E8B7FF-3C33-4168-B9E4-5F464160A21A}" srcOrd="1" destOrd="0" parTransId="{59F75BDA-7E97-4D66-82F9-DCC8D179317D}" sibTransId="{046BB9A9-886A-4916-9D65-FFB4E3115FE3}"/>
    <dgm:cxn modelId="{FEFABF62-1879-4CFF-9C79-150B4BB837DA}" type="presOf" srcId="{68A73247-6D12-454E-A7BB-07B29F2A8E96}" destId="{FDD006DE-31CE-4AF4-BBAC-49E4C568A95A}" srcOrd="0" destOrd="0" presId="urn:microsoft.com/office/officeart/2005/8/layout/hList1"/>
    <dgm:cxn modelId="{C2C5A2F7-90C1-481D-AF76-F11EA2CA7CD5}" srcId="{68A73247-6D12-454E-A7BB-07B29F2A8E96}" destId="{A4AC6823-86FE-4B81-B569-E5D1F0D65AD1}" srcOrd="2" destOrd="0" parTransId="{AFC2700B-0947-4D99-845C-BCB70DC13BA7}" sibTransId="{8B08786F-7590-4D6F-B4BD-2763AAEDB2AF}"/>
    <dgm:cxn modelId="{2F8EB0DF-3A49-48E1-8C38-1A11ADDED89B}" type="presOf" srcId="{C3E8B7FF-3C33-4168-B9E4-5F464160A21A}" destId="{2EE81129-B855-459C-9116-3B2F236C833E}" srcOrd="0" destOrd="1" presId="urn:microsoft.com/office/officeart/2005/8/layout/hList1"/>
    <dgm:cxn modelId="{B43B5365-3126-4929-AAEE-3652EBF0ACFD}" type="presOf" srcId="{7A7079C1-8F50-4784-8DC0-B0838D9EB30B}" destId="{C7D06513-B310-44D2-BBCA-271ABA3F2A3F}" srcOrd="0" destOrd="0" presId="urn:microsoft.com/office/officeart/2005/8/layout/hList1"/>
    <dgm:cxn modelId="{9DD3F81A-F8A7-4EEF-AFA3-F12B4F6F17B8}" srcId="{B1C2782B-FF72-4637-8D51-5546AD3AF50D}" destId="{805E2573-9F97-4AAF-B420-885470223608}" srcOrd="2" destOrd="0" parTransId="{A29AC304-EA7E-4A1D-A26D-713B0EF0B346}" sibTransId="{0AEA9B9F-A7E7-4449-A20F-5992E5BB4FDB}"/>
    <dgm:cxn modelId="{7E29FF2E-8EA0-4C68-8C05-1C7637759B4D}" type="presOf" srcId="{A8D2D9CE-1F8E-411F-A380-5A3725272D11}" destId="{FC50ED20-3627-4AE2-8E6C-9FD180C70D64}" srcOrd="0" destOrd="2" presId="urn:microsoft.com/office/officeart/2005/8/layout/hList1"/>
    <dgm:cxn modelId="{598AC43F-8467-4B7B-9A00-4053E16AB9A0}" srcId="{7A7079C1-8F50-4784-8DC0-B0838D9EB30B}" destId="{D23F8BC1-5B0E-41A2-B51F-584E9D0BA6B9}" srcOrd="0" destOrd="0" parTransId="{89A9F545-DFB1-4E46-988D-BD1450B87885}" sibTransId="{16237975-B631-4343-A4EF-B8E79189EE20}"/>
    <dgm:cxn modelId="{2C58ED74-6E5C-4527-A62A-E2A1364F0ED9}" type="presOf" srcId="{7A2C7E8F-421B-478F-8C90-C02474F9E69F}" destId="{2EE81129-B855-459C-9116-3B2F236C833E}" srcOrd="0" destOrd="0" presId="urn:microsoft.com/office/officeart/2005/8/layout/hList1"/>
    <dgm:cxn modelId="{37D7942A-127A-4115-929B-A01782854673}" srcId="{D23F8BC1-5B0E-41A2-B51F-584E9D0BA6B9}" destId="{738E4053-61F5-4154-B15F-864414C26AE8}" srcOrd="1" destOrd="0" parTransId="{1497277D-2B1B-406A-948B-3F7BD1146F22}" sibTransId="{D943F0CB-6D73-48D8-AB71-ED253FBC980E}"/>
    <dgm:cxn modelId="{B76853B2-9672-41E6-BADA-191A9763100D}" srcId="{B1C2782B-FF72-4637-8D51-5546AD3AF50D}" destId="{0ABC3F3E-A0F6-4F9C-BC60-ACB61FF40AE9}" srcOrd="1" destOrd="0" parTransId="{7CE80369-1337-4BD1-8906-BE4E743B1327}" sibTransId="{2FE93778-174D-424B-8994-6DCF40922089}"/>
    <dgm:cxn modelId="{19004420-D6E7-41DF-98EF-BB9EC8B6C9EB}" srcId="{7A7079C1-8F50-4784-8DC0-B0838D9EB30B}" destId="{68A73247-6D12-454E-A7BB-07B29F2A8E96}" srcOrd="1" destOrd="0" parTransId="{2DA11C56-4D28-44A2-8C47-447293007B77}" sibTransId="{ED950B08-773D-45A4-89CA-4EE20BCA7F8B}"/>
    <dgm:cxn modelId="{D7FCF323-BB58-4D45-9475-001E05B809B7}" type="presOf" srcId="{D23F8BC1-5B0E-41A2-B51F-584E9D0BA6B9}" destId="{439704BE-66E5-4574-8C58-B4E68F5F99B1}" srcOrd="0" destOrd="0" presId="urn:microsoft.com/office/officeart/2005/8/layout/hList1"/>
    <dgm:cxn modelId="{DF5B343D-7FF4-4813-BF26-10CBAFE4393F}" srcId="{7A7079C1-8F50-4784-8DC0-B0838D9EB30B}" destId="{B1C2782B-FF72-4637-8D51-5546AD3AF50D}" srcOrd="2" destOrd="0" parTransId="{38FB589E-2FEB-4FDF-9A54-F4C0D5D8A687}" sibTransId="{A90622C9-7114-4061-8A95-C46B3DCC2397}"/>
    <dgm:cxn modelId="{C98E0695-AA05-4029-A1F9-663C2797A964}" type="presParOf" srcId="{C7D06513-B310-44D2-BBCA-271ABA3F2A3F}" destId="{8D100CBC-8390-4D6E-AC50-7E310D8DFA7F}" srcOrd="0" destOrd="0" presId="urn:microsoft.com/office/officeart/2005/8/layout/hList1"/>
    <dgm:cxn modelId="{C8796269-1D19-44EA-9A86-9EF04CA00B77}" type="presParOf" srcId="{8D100CBC-8390-4D6E-AC50-7E310D8DFA7F}" destId="{439704BE-66E5-4574-8C58-B4E68F5F99B1}" srcOrd="0" destOrd="0" presId="urn:microsoft.com/office/officeart/2005/8/layout/hList1"/>
    <dgm:cxn modelId="{11A78AD8-CC0C-400A-BDA4-347C7109C009}" type="presParOf" srcId="{8D100CBC-8390-4D6E-AC50-7E310D8DFA7F}" destId="{FC50ED20-3627-4AE2-8E6C-9FD180C70D64}" srcOrd="1" destOrd="0" presId="urn:microsoft.com/office/officeart/2005/8/layout/hList1"/>
    <dgm:cxn modelId="{F0CA7B90-623C-457A-94D9-B29B718191D3}" type="presParOf" srcId="{C7D06513-B310-44D2-BBCA-271ABA3F2A3F}" destId="{17FEFC39-27B5-4090-B2C0-A2F13E8F13C0}" srcOrd="1" destOrd="0" presId="urn:microsoft.com/office/officeart/2005/8/layout/hList1"/>
    <dgm:cxn modelId="{87564092-0DDF-480D-B2DA-3D86A76BC53B}" type="presParOf" srcId="{C7D06513-B310-44D2-BBCA-271ABA3F2A3F}" destId="{1B51DCAC-C773-49EF-B8B3-CB565F6D4905}" srcOrd="2" destOrd="0" presId="urn:microsoft.com/office/officeart/2005/8/layout/hList1"/>
    <dgm:cxn modelId="{038DA7E6-FDBA-440B-9D0A-7F0FBE6731BE}" type="presParOf" srcId="{1B51DCAC-C773-49EF-B8B3-CB565F6D4905}" destId="{FDD006DE-31CE-4AF4-BBAC-49E4C568A95A}" srcOrd="0" destOrd="0" presId="urn:microsoft.com/office/officeart/2005/8/layout/hList1"/>
    <dgm:cxn modelId="{9CB9DAFF-5A7C-4356-9DE4-99E1689FC30E}" type="presParOf" srcId="{1B51DCAC-C773-49EF-B8B3-CB565F6D4905}" destId="{2EE81129-B855-459C-9116-3B2F236C833E}" srcOrd="1" destOrd="0" presId="urn:microsoft.com/office/officeart/2005/8/layout/hList1"/>
    <dgm:cxn modelId="{4FA0A523-11B8-417B-AB63-8306608E9C00}" type="presParOf" srcId="{C7D06513-B310-44D2-BBCA-271ABA3F2A3F}" destId="{79F1C4EE-8681-4813-9AAA-7FFA58F3C0C0}" srcOrd="3" destOrd="0" presId="urn:microsoft.com/office/officeart/2005/8/layout/hList1"/>
    <dgm:cxn modelId="{5CD3FA85-1A78-4BA0-92BB-9CD150E6E1CE}" type="presParOf" srcId="{C7D06513-B310-44D2-BBCA-271ABA3F2A3F}" destId="{06A5EB4B-07F9-4641-9F8B-6CC925115811}" srcOrd="4" destOrd="0" presId="urn:microsoft.com/office/officeart/2005/8/layout/hList1"/>
    <dgm:cxn modelId="{AA39D5CE-B551-4B54-A297-7CD03B275CF1}" type="presParOf" srcId="{06A5EB4B-07F9-4641-9F8B-6CC925115811}" destId="{2853D51B-4C70-49E6-86C9-8A79F4FFEE01}" srcOrd="0" destOrd="0" presId="urn:microsoft.com/office/officeart/2005/8/layout/hList1"/>
    <dgm:cxn modelId="{48F52251-6B62-4772-818A-D0CF2B620CDC}" type="presParOf" srcId="{06A5EB4B-07F9-4641-9F8B-6CC925115811}" destId="{6B4E18CA-A845-4DED-BDA1-3176E596ADF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704BE-66E5-4574-8C58-B4E68F5F99B1}">
      <dsp:nvSpPr>
        <dsp:cNvPr id="0" name=""/>
        <dsp:cNvSpPr/>
      </dsp:nvSpPr>
      <dsp:spPr>
        <a:xfrm>
          <a:off x="3419" y="90563"/>
          <a:ext cx="3333988" cy="720000"/>
        </a:xfrm>
        <a:prstGeom prst="rect">
          <a:avLst/>
        </a:prstGeom>
        <a:solidFill>
          <a:srgbClr val="4465A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1">
            <a:lnSpc>
              <a:spcPct val="90000"/>
            </a:lnSpc>
            <a:spcBef>
              <a:spcPct val="0"/>
            </a:spcBef>
            <a:spcAft>
              <a:spcPct val="35000"/>
            </a:spcAft>
          </a:pPr>
          <a:r>
            <a:rPr lang="he-IL" sz="2500" b="1" kern="1200" dirty="0" smtClean="0">
              <a:latin typeface="Calibri" panose="020F0502020204030204" pitchFamily="34" charset="0"/>
              <a:cs typeface="Calibri" panose="020F0502020204030204" pitchFamily="34" charset="0"/>
            </a:rPr>
            <a:t>סימולציות</a:t>
          </a:r>
          <a:endParaRPr lang="he-IL" sz="2500" b="1" kern="1200" dirty="0">
            <a:latin typeface="Calibri" panose="020F0502020204030204" pitchFamily="34" charset="0"/>
            <a:cs typeface="Calibri" panose="020F0502020204030204" pitchFamily="34" charset="0"/>
          </a:endParaRPr>
        </a:p>
      </dsp:txBody>
      <dsp:txXfrm>
        <a:off x="3419" y="90563"/>
        <a:ext cx="3333988" cy="720000"/>
      </dsp:txXfrm>
    </dsp:sp>
    <dsp:sp modelId="{FC50ED20-3627-4AE2-8E6C-9FD180C70D64}">
      <dsp:nvSpPr>
        <dsp:cNvPr id="0" name=""/>
        <dsp:cNvSpPr/>
      </dsp:nvSpPr>
      <dsp:spPr>
        <a:xfrm>
          <a:off x="3419" y="810563"/>
          <a:ext cx="3333988" cy="5467549"/>
        </a:xfrm>
        <a:prstGeom prst="rect">
          <a:avLst/>
        </a:prstGeom>
        <a:solidFill>
          <a:schemeClr val="bg1">
            <a:lumMod val="9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r" defTabSz="1111250" rtl="1">
            <a:lnSpc>
              <a:spcPct val="90000"/>
            </a:lnSpc>
            <a:spcBef>
              <a:spcPct val="0"/>
            </a:spcBef>
            <a:spcAft>
              <a:spcPct val="15000"/>
            </a:spcAft>
            <a:buChar char="••"/>
          </a:pPr>
          <a:r>
            <a:rPr lang="he-IL" sz="2500" kern="1200" dirty="0" smtClean="0">
              <a:latin typeface="Calibri" panose="020F0502020204030204" pitchFamily="34" charset="0"/>
              <a:cs typeface="Calibri" panose="020F0502020204030204" pitchFamily="34" charset="0"/>
            </a:rPr>
            <a:t>חברו את הפרסונות לתהליך הפיתוח</a:t>
          </a:r>
          <a:endParaRPr lang="he-IL" sz="2500" kern="1200" dirty="0">
            <a:latin typeface="Calibri" panose="020F0502020204030204" pitchFamily="34" charset="0"/>
            <a:cs typeface="Calibri" panose="020F0502020204030204" pitchFamily="34" charset="0"/>
          </a:endParaRPr>
        </a:p>
        <a:p>
          <a:pPr marL="228600" lvl="1" indent="-228600" algn="r" defTabSz="1111250" rtl="1">
            <a:lnSpc>
              <a:spcPct val="90000"/>
            </a:lnSpc>
            <a:spcBef>
              <a:spcPct val="0"/>
            </a:spcBef>
            <a:spcAft>
              <a:spcPct val="15000"/>
            </a:spcAft>
            <a:buChar char="••"/>
          </a:pPr>
          <a:endParaRPr lang="he-IL" sz="2500" kern="1200" dirty="0">
            <a:latin typeface="Calibri" panose="020F0502020204030204" pitchFamily="34" charset="0"/>
            <a:cs typeface="Calibri" panose="020F0502020204030204" pitchFamily="34" charset="0"/>
          </a:endParaRPr>
        </a:p>
        <a:p>
          <a:pPr marL="228600" lvl="1" indent="-228600" algn="r" defTabSz="1111250" rtl="1">
            <a:lnSpc>
              <a:spcPct val="90000"/>
            </a:lnSpc>
            <a:spcBef>
              <a:spcPct val="0"/>
            </a:spcBef>
            <a:spcAft>
              <a:spcPct val="15000"/>
            </a:spcAft>
            <a:buChar char="••"/>
          </a:pPr>
          <a:r>
            <a:rPr lang="he-IL" sz="2500" kern="1200" dirty="0" smtClean="0">
              <a:latin typeface="Calibri" panose="020F0502020204030204" pitchFamily="34" charset="0"/>
              <a:ea typeface="Assistant"/>
              <a:cs typeface="Calibri" panose="020F0502020204030204" pitchFamily="34" charset="0"/>
              <a:sym typeface="Assistant"/>
            </a:rPr>
            <a:t>בצעו </a:t>
          </a:r>
          <a:r>
            <a:rPr lang="he-IL" sz="2500" b="1" kern="1200" dirty="0" smtClean="0">
              <a:latin typeface="Calibri" panose="020F0502020204030204" pitchFamily="34" charset="0"/>
              <a:ea typeface="Assistant"/>
              <a:cs typeface="Calibri" panose="020F0502020204030204" pitchFamily="34" charset="0"/>
              <a:sym typeface="Assistant"/>
            </a:rPr>
            <a:t>סימולציות של כל אחת מהפרסונות שלכם בשלבים שונים </a:t>
          </a:r>
          <a:r>
            <a:rPr lang="he-IL" sz="2500" kern="1200" dirty="0" smtClean="0">
              <a:latin typeface="Calibri" panose="020F0502020204030204" pitchFamily="34" charset="0"/>
              <a:ea typeface="Assistant"/>
              <a:cs typeface="Calibri" panose="020F0502020204030204" pitchFamily="34" charset="0"/>
              <a:sym typeface="Assistant"/>
            </a:rPr>
            <a:t>של המוצר/שירות שלכם וחישבו אילו התאמות נדרשות במוצר/ שירות כדי לתת פתרון מיטבי לפרסונות שייצרתם</a:t>
          </a:r>
          <a:endParaRPr lang="he-IL" sz="2500" kern="1200" dirty="0">
            <a:latin typeface="Calibri" panose="020F0502020204030204" pitchFamily="34" charset="0"/>
            <a:cs typeface="Calibri" panose="020F0502020204030204" pitchFamily="34" charset="0"/>
          </a:endParaRPr>
        </a:p>
      </dsp:txBody>
      <dsp:txXfrm>
        <a:off x="3419" y="810563"/>
        <a:ext cx="3333988" cy="5467549"/>
      </dsp:txXfrm>
    </dsp:sp>
    <dsp:sp modelId="{FDD006DE-31CE-4AF4-BBAC-49E4C568A95A}">
      <dsp:nvSpPr>
        <dsp:cNvPr id="0" name=""/>
        <dsp:cNvSpPr/>
      </dsp:nvSpPr>
      <dsp:spPr>
        <a:xfrm>
          <a:off x="3804165" y="90563"/>
          <a:ext cx="3333988" cy="720000"/>
        </a:xfrm>
        <a:prstGeom prst="rect">
          <a:avLst/>
        </a:prstGeom>
        <a:solidFill>
          <a:srgbClr val="4465A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1">
            <a:lnSpc>
              <a:spcPct val="90000"/>
            </a:lnSpc>
            <a:spcBef>
              <a:spcPct val="0"/>
            </a:spcBef>
            <a:spcAft>
              <a:spcPct val="35000"/>
            </a:spcAft>
          </a:pPr>
          <a:r>
            <a:rPr lang="he-IL" sz="2500" b="1" kern="1200" dirty="0" smtClean="0">
              <a:latin typeface="Calibri" panose="020F0502020204030204" pitchFamily="34" charset="0"/>
              <a:cs typeface="Calibri" panose="020F0502020204030204" pitchFamily="34" charset="0"/>
            </a:rPr>
            <a:t>יצירת פרסונות</a:t>
          </a:r>
          <a:endParaRPr lang="he-IL" sz="2500" b="1" kern="1200" dirty="0">
            <a:latin typeface="Calibri" panose="020F0502020204030204" pitchFamily="34" charset="0"/>
            <a:cs typeface="Calibri" panose="020F0502020204030204" pitchFamily="34" charset="0"/>
          </a:endParaRPr>
        </a:p>
      </dsp:txBody>
      <dsp:txXfrm>
        <a:off x="3804165" y="90563"/>
        <a:ext cx="3333988" cy="720000"/>
      </dsp:txXfrm>
    </dsp:sp>
    <dsp:sp modelId="{2EE81129-B855-459C-9116-3B2F236C833E}">
      <dsp:nvSpPr>
        <dsp:cNvPr id="0" name=""/>
        <dsp:cNvSpPr/>
      </dsp:nvSpPr>
      <dsp:spPr>
        <a:xfrm>
          <a:off x="3804165" y="810563"/>
          <a:ext cx="3333988" cy="5467549"/>
        </a:xfrm>
        <a:prstGeom prst="rect">
          <a:avLst/>
        </a:prstGeom>
        <a:solidFill>
          <a:schemeClr val="bg1">
            <a:lumMod val="9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r" defTabSz="1111250" rtl="1">
            <a:lnSpc>
              <a:spcPct val="90000"/>
            </a:lnSpc>
            <a:spcBef>
              <a:spcPct val="0"/>
            </a:spcBef>
            <a:spcAft>
              <a:spcPct val="15000"/>
            </a:spcAft>
            <a:buChar char="••"/>
          </a:pPr>
          <a:r>
            <a:rPr lang="x-none" sz="2500" kern="1200" dirty="0" smtClean="0">
              <a:latin typeface="Calibri" panose="020F0502020204030204" pitchFamily="34" charset="0"/>
              <a:ea typeface="Assistant"/>
              <a:cs typeface="Calibri" panose="020F0502020204030204" pitchFamily="34" charset="0"/>
              <a:sym typeface="Assistant"/>
            </a:rPr>
            <a:t>אחרי ביצוע הראיונות </a:t>
          </a:r>
          <a:r>
            <a:rPr lang="he-IL" sz="2500" kern="1200" dirty="0" smtClean="0">
              <a:latin typeface="Calibri" panose="020F0502020204030204" pitchFamily="34" charset="0"/>
              <a:ea typeface="Assistant"/>
              <a:cs typeface="Calibri" panose="020F0502020204030204" pitchFamily="34" charset="0"/>
              <a:sym typeface="Assistant"/>
            </a:rPr>
            <a:t>צ</a:t>
          </a:r>
          <a:r>
            <a:rPr lang="x-none" sz="2500" kern="1200" dirty="0" smtClean="0">
              <a:latin typeface="Calibri" panose="020F0502020204030204" pitchFamily="34" charset="0"/>
              <a:ea typeface="Assistant"/>
              <a:cs typeface="Calibri" panose="020F0502020204030204" pitchFamily="34" charset="0"/>
              <a:sym typeface="Assistant"/>
            </a:rPr>
            <a:t>ר</a:t>
          </a:r>
          <a:r>
            <a:rPr lang="he-IL" sz="2500" kern="1200" dirty="0" smtClean="0">
              <a:latin typeface="Calibri" panose="020F0502020204030204" pitchFamily="34" charset="0"/>
              <a:ea typeface="Assistant"/>
              <a:cs typeface="Calibri" panose="020F0502020204030204" pitchFamily="34" charset="0"/>
              <a:sym typeface="Assistant"/>
            </a:rPr>
            <a:t>ו </a:t>
          </a:r>
          <a:r>
            <a:rPr lang="x-none" sz="2500" kern="1200" dirty="0" smtClean="0">
              <a:latin typeface="Calibri" panose="020F0502020204030204" pitchFamily="34" charset="0"/>
              <a:ea typeface="Assistant"/>
              <a:cs typeface="Calibri" panose="020F0502020204030204" pitchFamily="34" charset="0"/>
              <a:sym typeface="Assistant"/>
            </a:rPr>
            <a:t> </a:t>
          </a:r>
          <a:r>
            <a:rPr lang="x-none" sz="2500" b="1" kern="1200" dirty="0" smtClean="0">
              <a:latin typeface="Calibri" panose="020F0502020204030204" pitchFamily="34" charset="0"/>
              <a:ea typeface="Assistant"/>
              <a:cs typeface="Calibri" panose="020F0502020204030204" pitchFamily="34" charset="0"/>
              <a:sym typeface="Assistant"/>
            </a:rPr>
            <a:t>3-4 פרסונות</a:t>
          </a:r>
          <a:r>
            <a:rPr lang="he-IL" sz="2500" b="1" kern="1200" dirty="0" smtClean="0">
              <a:latin typeface="Calibri" panose="020F0502020204030204" pitchFamily="34" charset="0"/>
              <a:ea typeface="Assistant"/>
              <a:cs typeface="Calibri" panose="020F0502020204030204" pitchFamily="34" charset="0"/>
              <a:sym typeface="Assistant"/>
            </a:rPr>
            <a:t> </a:t>
          </a:r>
          <a:r>
            <a:rPr lang="x-none" sz="2500" b="1" kern="1200" dirty="0" smtClean="0">
              <a:latin typeface="Calibri" panose="020F0502020204030204" pitchFamily="34" charset="0"/>
              <a:ea typeface="Assistant"/>
              <a:cs typeface="Calibri" panose="020F0502020204030204" pitchFamily="34" charset="0"/>
              <a:sym typeface="Assistant"/>
            </a:rPr>
            <a:t>שמייצגות את קהל היעד </a:t>
          </a:r>
          <a:r>
            <a:rPr lang="he-IL" sz="2500" b="1" kern="1200" dirty="0" smtClean="0">
              <a:latin typeface="Calibri" panose="020F0502020204030204" pitchFamily="34" charset="0"/>
              <a:ea typeface="Assistant"/>
              <a:cs typeface="Calibri" panose="020F0502020204030204" pitchFamily="34" charset="0"/>
              <a:sym typeface="Assistant"/>
            </a:rPr>
            <a:t>וגורמים </a:t>
          </a:r>
          <a:r>
            <a:rPr lang="he-IL" sz="2500" b="1" kern="1200" dirty="0" err="1" smtClean="0">
              <a:latin typeface="Calibri" panose="020F0502020204030204" pitchFamily="34" charset="0"/>
              <a:ea typeface="Assistant"/>
              <a:cs typeface="Calibri" panose="020F0502020204030204" pitchFamily="34" charset="0"/>
              <a:sym typeface="Assistant"/>
            </a:rPr>
            <a:t>רלוונטים</a:t>
          </a:r>
          <a:r>
            <a:rPr lang="he-IL" sz="2500" b="1" kern="1200" dirty="0" smtClean="0">
              <a:latin typeface="Calibri" panose="020F0502020204030204" pitchFamily="34" charset="0"/>
              <a:ea typeface="Assistant"/>
              <a:cs typeface="Calibri" panose="020F0502020204030204" pitchFamily="34" charset="0"/>
              <a:sym typeface="Assistant"/>
            </a:rPr>
            <a:t> אחרים</a:t>
          </a:r>
          <a:r>
            <a:rPr lang="x-none" sz="2500" b="1" kern="1200" dirty="0" smtClean="0">
              <a:latin typeface="Calibri" panose="020F0502020204030204" pitchFamily="34" charset="0"/>
              <a:ea typeface="Assistant"/>
              <a:cs typeface="Calibri" panose="020F0502020204030204" pitchFamily="34" charset="0"/>
              <a:sym typeface="Assistant"/>
            </a:rPr>
            <a:t> ביחס לבעיה/הצורך </a:t>
          </a:r>
          <a:r>
            <a:rPr lang="x-none" sz="2500" kern="1200" dirty="0" smtClean="0">
              <a:latin typeface="Calibri" panose="020F0502020204030204" pitchFamily="34" charset="0"/>
              <a:ea typeface="Assistant"/>
              <a:cs typeface="Calibri" panose="020F0502020204030204" pitchFamily="34" charset="0"/>
              <a:sym typeface="Assistant"/>
            </a:rPr>
            <a:t>שאתם מנסים לתת לו מענה וכמובן לפתרון. </a:t>
          </a:r>
          <a:endParaRPr lang="he-IL" sz="2500" kern="1200" dirty="0">
            <a:latin typeface="Calibri" panose="020F0502020204030204" pitchFamily="34" charset="0"/>
            <a:cs typeface="Calibri" panose="020F0502020204030204" pitchFamily="34" charset="0"/>
          </a:endParaRPr>
        </a:p>
        <a:p>
          <a:pPr marL="228600" lvl="1" indent="-228600" algn="r" defTabSz="1111250" rtl="1">
            <a:lnSpc>
              <a:spcPct val="90000"/>
            </a:lnSpc>
            <a:spcBef>
              <a:spcPct val="0"/>
            </a:spcBef>
            <a:spcAft>
              <a:spcPct val="15000"/>
            </a:spcAft>
            <a:buChar char="••"/>
          </a:pPr>
          <a:endParaRPr lang="he-IL" sz="2500" kern="1200" dirty="0">
            <a:latin typeface="Calibri" panose="020F0502020204030204" pitchFamily="34" charset="0"/>
            <a:cs typeface="Calibri" panose="020F0502020204030204" pitchFamily="34" charset="0"/>
          </a:endParaRPr>
        </a:p>
        <a:p>
          <a:pPr marL="228600" lvl="1" indent="-228600" algn="r" defTabSz="1111250" rtl="1">
            <a:lnSpc>
              <a:spcPct val="90000"/>
            </a:lnSpc>
            <a:spcBef>
              <a:spcPct val="0"/>
            </a:spcBef>
            <a:spcAft>
              <a:spcPct val="15000"/>
            </a:spcAft>
            <a:buChar char="••"/>
          </a:pPr>
          <a:r>
            <a:rPr lang="x-none" sz="2500" kern="1200" dirty="0" smtClean="0">
              <a:latin typeface="Calibri" panose="020F0502020204030204" pitchFamily="34" charset="0"/>
              <a:ea typeface="Assistant"/>
              <a:cs typeface="Calibri" panose="020F0502020204030204" pitchFamily="34" charset="0"/>
              <a:sym typeface="Assistant"/>
            </a:rPr>
            <a:t>תעסקו בשאלות המרכזיות מה הפרסונה עושה? מרגישה</a:t>
          </a:r>
          <a:r>
            <a:rPr lang="he-IL" sz="2500" kern="1200" dirty="0" smtClean="0">
              <a:latin typeface="Calibri" panose="020F0502020204030204" pitchFamily="34" charset="0"/>
              <a:ea typeface="Assistant"/>
              <a:cs typeface="Calibri" panose="020F0502020204030204" pitchFamily="34" charset="0"/>
              <a:sym typeface="Assistant"/>
            </a:rPr>
            <a:t>?</a:t>
          </a:r>
          <a:r>
            <a:rPr lang="x-none" sz="2500" kern="1200" dirty="0" smtClean="0">
              <a:latin typeface="Calibri" panose="020F0502020204030204" pitchFamily="34" charset="0"/>
              <a:ea typeface="Assistant"/>
              <a:cs typeface="Calibri" panose="020F0502020204030204" pitchFamily="34" charset="0"/>
              <a:sym typeface="Assistant"/>
            </a:rPr>
            <a:t> אומרת?</a:t>
          </a:r>
          <a:endParaRPr lang="he-IL" sz="2500" kern="1200" dirty="0">
            <a:latin typeface="Calibri" panose="020F0502020204030204" pitchFamily="34" charset="0"/>
            <a:cs typeface="Calibri" panose="020F0502020204030204" pitchFamily="34" charset="0"/>
          </a:endParaRPr>
        </a:p>
      </dsp:txBody>
      <dsp:txXfrm>
        <a:off x="3804165" y="810563"/>
        <a:ext cx="3333988" cy="5467549"/>
      </dsp:txXfrm>
    </dsp:sp>
    <dsp:sp modelId="{2853D51B-4C70-49E6-86C9-8A79F4FFEE01}">
      <dsp:nvSpPr>
        <dsp:cNvPr id="0" name=""/>
        <dsp:cNvSpPr/>
      </dsp:nvSpPr>
      <dsp:spPr>
        <a:xfrm>
          <a:off x="7604912" y="90563"/>
          <a:ext cx="3333988" cy="720000"/>
        </a:xfrm>
        <a:prstGeom prst="rect">
          <a:avLst/>
        </a:prstGeom>
        <a:solidFill>
          <a:srgbClr val="4465AE"/>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1">
            <a:lnSpc>
              <a:spcPct val="90000"/>
            </a:lnSpc>
            <a:spcBef>
              <a:spcPct val="0"/>
            </a:spcBef>
            <a:spcAft>
              <a:spcPct val="35000"/>
            </a:spcAft>
          </a:pPr>
          <a:r>
            <a:rPr lang="he-IL" sz="2500" b="1" kern="1200" dirty="0" smtClean="0">
              <a:latin typeface="Calibri" panose="020F0502020204030204" pitchFamily="34" charset="0"/>
              <a:cs typeface="Calibri" panose="020F0502020204030204" pitchFamily="34" charset="0"/>
            </a:rPr>
            <a:t>בניית שאלון</a:t>
          </a:r>
          <a:endParaRPr lang="he-IL" sz="2500" b="1" kern="1200" dirty="0">
            <a:latin typeface="Calibri" panose="020F0502020204030204" pitchFamily="34" charset="0"/>
            <a:cs typeface="Calibri" panose="020F0502020204030204" pitchFamily="34" charset="0"/>
          </a:endParaRPr>
        </a:p>
      </dsp:txBody>
      <dsp:txXfrm>
        <a:off x="7604912" y="90563"/>
        <a:ext cx="3333988" cy="720000"/>
      </dsp:txXfrm>
    </dsp:sp>
    <dsp:sp modelId="{6B4E18CA-A845-4DED-BDA1-3176E596ADF9}">
      <dsp:nvSpPr>
        <dsp:cNvPr id="0" name=""/>
        <dsp:cNvSpPr/>
      </dsp:nvSpPr>
      <dsp:spPr>
        <a:xfrm>
          <a:off x="7604912" y="810563"/>
          <a:ext cx="3333988" cy="5467549"/>
        </a:xfrm>
        <a:prstGeom prst="rect">
          <a:avLst/>
        </a:prstGeom>
        <a:solidFill>
          <a:schemeClr val="bg1">
            <a:lumMod val="9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r" defTabSz="1111250" rtl="1">
            <a:lnSpc>
              <a:spcPct val="90000"/>
            </a:lnSpc>
            <a:spcBef>
              <a:spcPct val="0"/>
            </a:spcBef>
            <a:spcAft>
              <a:spcPct val="15000"/>
            </a:spcAft>
            <a:buChar char="••"/>
          </a:pPr>
          <a:r>
            <a:rPr lang="he-IL" sz="2500" kern="1200" dirty="0" smtClean="0">
              <a:latin typeface="Calibri" panose="020F0502020204030204" pitchFamily="34" charset="0"/>
              <a:ea typeface="Assistant"/>
              <a:cs typeface="Calibri" panose="020F0502020204030204" pitchFamily="34" charset="0"/>
              <a:sym typeface="Assistant"/>
            </a:rPr>
            <a:t>כתבו  </a:t>
          </a:r>
          <a:r>
            <a:rPr lang="he-IL" sz="2500" b="1" kern="1200" dirty="0" smtClean="0">
              <a:latin typeface="Calibri" panose="020F0502020204030204" pitchFamily="34" charset="0"/>
              <a:ea typeface="Assistant"/>
              <a:cs typeface="Calibri" panose="020F0502020204030204" pitchFamily="34" charset="0"/>
              <a:sym typeface="Assistant"/>
            </a:rPr>
            <a:t>שאלות לטובת ראיון </a:t>
          </a:r>
          <a:r>
            <a:rPr lang="he-IL" sz="2500" kern="1200" dirty="0" smtClean="0">
              <a:latin typeface="Calibri" panose="020F0502020204030204" pitchFamily="34" charset="0"/>
              <a:ea typeface="Assistant"/>
              <a:cs typeface="Calibri" panose="020F0502020204030204" pitchFamily="34" charset="0"/>
              <a:sym typeface="Assistant"/>
            </a:rPr>
            <a:t>עם קהל היעד שלכם. </a:t>
          </a:r>
          <a:endParaRPr lang="he-IL" sz="2500" kern="1200" dirty="0">
            <a:latin typeface="Calibri" panose="020F0502020204030204" pitchFamily="34" charset="0"/>
            <a:cs typeface="Calibri" panose="020F0502020204030204" pitchFamily="34" charset="0"/>
          </a:endParaRPr>
        </a:p>
        <a:p>
          <a:pPr marL="228600" lvl="1" indent="-228600" algn="r" defTabSz="1111250" rtl="1">
            <a:lnSpc>
              <a:spcPct val="90000"/>
            </a:lnSpc>
            <a:spcBef>
              <a:spcPct val="0"/>
            </a:spcBef>
            <a:spcAft>
              <a:spcPct val="15000"/>
            </a:spcAft>
            <a:buChar char="••"/>
          </a:pPr>
          <a:endParaRPr lang="he-IL" sz="2500" kern="1200" dirty="0">
            <a:latin typeface="Calibri" panose="020F0502020204030204" pitchFamily="34" charset="0"/>
            <a:cs typeface="Calibri" panose="020F0502020204030204" pitchFamily="34" charset="0"/>
          </a:endParaRPr>
        </a:p>
        <a:p>
          <a:pPr marL="228600" lvl="1" indent="-228600" algn="r" defTabSz="1111250" rtl="1">
            <a:lnSpc>
              <a:spcPct val="90000"/>
            </a:lnSpc>
            <a:spcBef>
              <a:spcPct val="0"/>
            </a:spcBef>
            <a:spcAft>
              <a:spcPct val="15000"/>
            </a:spcAft>
            <a:buChar char="••"/>
          </a:pPr>
          <a:r>
            <a:rPr lang="he-IL" sz="2500" kern="1200" dirty="0" smtClean="0">
              <a:latin typeface="Calibri" panose="020F0502020204030204" pitchFamily="34" charset="0"/>
              <a:ea typeface="Assistant"/>
              <a:cs typeface="Calibri" panose="020F0502020204030204" pitchFamily="34" charset="0"/>
              <a:sym typeface="Assistant"/>
            </a:rPr>
            <a:t>ממליצים לשאול שאלות שמתחברות לצורך של אותו אדם, הבעיה שאתם מנסים לפתור, ושאלות לגבי השירות או המוצרים שלכם-  </a:t>
          </a:r>
          <a:r>
            <a:rPr lang="he-IL" sz="2500" b="1" kern="1200" dirty="0" smtClean="0">
              <a:latin typeface="Calibri" panose="020F0502020204030204" pitchFamily="34" charset="0"/>
              <a:ea typeface="Assistant"/>
              <a:cs typeface="Calibri" panose="020F0502020204030204" pitchFamily="34" charset="0"/>
              <a:sym typeface="Assistant"/>
            </a:rPr>
            <a:t>מה הוא יגרום להם להרגיש, מה מפריע להם, חפשו התנגדויות ונקודות חיבור</a:t>
          </a:r>
          <a:endParaRPr lang="he-IL" sz="2500" kern="1200" dirty="0">
            <a:latin typeface="Calibri" panose="020F0502020204030204" pitchFamily="34" charset="0"/>
            <a:cs typeface="Calibri" panose="020F0502020204030204" pitchFamily="34" charset="0"/>
          </a:endParaRPr>
        </a:p>
      </dsp:txBody>
      <dsp:txXfrm>
        <a:off x="7604912" y="810563"/>
        <a:ext cx="3333988" cy="546754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כותרת בלבד">
    <p:bg>
      <p:bgPr>
        <a:solidFill>
          <a:schemeClr val="bg1"/>
        </a:solidFill>
        <a:effectLst/>
      </p:bgPr>
    </p:bg>
    <p:spTree>
      <p:nvGrpSpPr>
        <p:cNvPr id="1" name=""/>
        <p:cNvGrpSpPr/>
        <p:nvPr/>
      </p:nvGrpSpPr>
      <p:grpSpPr>
        <a:xfrm>
          <a:off x="0" y="0"/>
          <a:ext cx="0" cy="0"/>
          <a:chOff x="0" y="0"/>
          <a:chExt cx="0" cy="0"/>
        </a:xfrm>
      </p:grpSpPr>
      <p:pic>
        <p:nvPicPr>
          <p:cNvPr id="8" name="תמונה 7" descr="תמונה שמכילה מקורה, תנור, מתכת, בישול&#10;&#10;התיאור נוצר באופן אוטומטי">
            <a:extLst>
              <a:ext uri="{FF2B5EF4-FFF2-40B4-BE49-F238E27FC236}">
                <a16:creationId xmlns:a16="http://schemas.microsoft.com/office/drawing/2014/main" id="{A7EB8FAF-F690-403E-8E10-8DFEC4F2BA0A}"/>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53084" y="0"/>
            <a:ext cx="12298165" cy="6858000"/>
          </a:xfrm>
          <a:prstGeom prst="rect">
            <a:avLst/>
          </a:prstGeom>
        </p:spPr>
      </p:pic>
      <p:pic>
        <p:nvPicPr>
          <p:cNvPr id="10" name="תמונה 9">
            <a:extLst>
              <a:ext uri="{FF2B5EF4-FFF2-40B4-BE49-F238E27FC236}">
                <a16:creationId xmlns:a16="http://schemas.microsoft.com/office/drawing/2014/main" id="{F5CDAC3D-F8E9-419F-BCAA-18F06FB5FB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0815" cy="6858000"/>
          </a:xfrm>
          <a:prstGeom prst="rect">
            <a:avLst/>
          </a:prstGeom>
        </p:spPr>
      </p:pic>
      <p:sp>
        <p:nvSpPr>
          <p:cNvPr id="2" name="כותרת 1">
            <a:extLst>
              <a:ext uri="{FF2B5EF4-FFF2-40B4-BE49-F238E27FC236}">
                <a16:creationId xmlns:a16="http://schemas.microsoft.com/office/drawing/2014/main" id="{904F650D-5DC9-4A78-90AA-F450495362F2}"/>
              </a:ext>
            </a:extLst>
          </p:cNvPr>
          <p:cNvSpPr>
            <a:spLocks noGrp="1"/>
          </p:cNvSpPr>
          <p:nvPr>
            <p:ph type="title"/>
          </p:nvPr>
        </p:nvSpPr>
        <p:spPr/>
        <p:txBody>
          <a:bodyPr/>
          <a:lstStyle>
            <a:lvl1pPr>
              <a:defRPr>
                <a:solidFill>
                  <a:schemeClr val="bg1"/>
                </a:solidFill>
                <a:latin typeface="Gisha" panose="020B0502040204020203" pitchFamily="34" charset="-79"/>
                <a:cs typeface="Gisha" panose="020B0502040204020203" pitchFamily="34" charset="-79"/>
              </a:defRPr>
            </a:lvl1pPr>
          </a:lstStyle>
          <a:p>
            <a:r>
              <a:rPr lang="he-IL" dirty="0"/>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53FEA745-14DA-4888-98C3-18155EF4C724}"/>
              </a:ext>
            </a:extLst>
          </p:cNvPr>
          <p:cNvSpPr>
            <a:spLocks noGrp="1"/>
          </p:cNvSpPr>
          <p:nvPr>
            <p:ph type="dt" sz="half" idx="10"/>
          </p:nvPr>
        </p:nvSpPr>
        <p:spPr/>
        <p:txBody>
          <a:bodyPr/>
          <a:lstStyle/>
          <a:p>
            <a:fld id="{87A6FFB9-8E62-41B9-8309-10A030640D22}" type="datetimeFigureOut">
              <a:rPr lang="he-IL" smtClean="0"/>
              <a:t>ז'/אייר/תשפ"ב</a:t>
            </a:fld>
            <a:endParaRPr lang="he-IL"/>
          </a:p>
        </p:txBody>
      </p:sp>
      <p:sp>
        <p:nvSpPr>
          <p:cNvPr id="4" name="מציין מיקום של כותרת תחתונה 3">
            <a:extLst>
              <a:ext uri="{FF2B5EF4-FFF2-40B4-BE49-F238E27FC236}">
                <a16:creationId xmlns:a16="http://schemas.microsoft.com/office/drawing/2014/main" id="{32739124-2594-4499-A0AA-0E98217E5F02}"/>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BE21E8F7-ECBF-42C1-A838-9ACA0F726927}"/>
              </a:ext>
            </a:extLst>
          </p:cNvPr>
          <p:cNvSpPr>
            <a:spLocks noGrp="1"/>
          </p:cNvSpPr>
          <p:nvPr>
            <p:ph type="sldNum" sz="quarter" idx="12"/>
          </p:nvPr>
        </p:nvSpPr>
        <p:spPr/>
        <p:txBody>
          <a:bodyPr/>
          <a:lstStyle/>
          <a:p>
            <a:fld id="{2FCD8D9C-DDFD-423E-8CA7-A0C93D40A1C5}" type="slidenum">
              <a:rPr lang="he-IL" smtClean="0"/>
              <a:t>‹#›</a:t>
            </a:fld>
            <a:endParaRPr lang="he-IL"/>
          </a:p>
        </p:txBody>
      </p:sp>
      <p:sp>
        <p:nvSpPr>
          <p:cNvPr id="7" name="מציין מיקום טקסט 6">
            <a:extLst>
              <a:ext uri="{FF2B5EF4-FFF2-40B4-BE49-F238E27FC236}">
                <a16:creationId xmlns:a16="http://schemas.microsoft.com/office/drawing/2014/main" id="{660860DA-307E-434E-A6F5-424FF602CDC7}"/>
              </a:ext>
            </a:extLst>
          </p:cNvPr>
          <p:cNvSpPr>
            <a:spLocks noGrp="1"/>
          </p:cNvSpPr>
          <p:nvPr>
            <p:ph type="body" sz="quarter" idx="13"/>
          </p:nvPr>
        </p:nvSpPr>
        <p:spPr>
          <a:xfrm>
            <a:off x="2419350" y="2219325"/>
            <a:ext cx="8877300" cy="38576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14903021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כותרת בלבד">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4F650D-5DC9-4A78-90AA-F450495362F2}"/>
              </a:ext>
            </a:extLst>
          </p:cNvPr>
          <p:cNvSpPr>
            <a:spLocks noGrp="1"/>
          </p:cNvSpPr>
          <p:nvPr>
            <p:ph type="title"/>
          </p:nvPr>
        </p:nvSpPr>
        <p:spPr>
          <a:xfrm>
            <a:off x="641555" y="372499"/>
            <a:ext cx="10712245" cy="1325563"/>
          </a:xfrm>
        </p:spPr>
        <p:txBody>
          <a:bodyPr/>
          <a:lstStyle>
            <a:lvl1pPr>
              <a:defRPr>
                <a:solidFill>
                  <a:schemeClr val="tx1"/>
                </a:solidFill>
                <a:latin typeface="Gisha" panose="020B0502040204020203" pitchFamily="34" charset="-79"/>
                <a:cs typeface="Gisha" panose="020B0502040204020203" pitchFamily="34" charset="-79"/>
              </a:defRPr>
            </a:lvl1pPr>
          </a:lstStyle>
          <a:p>
            <a:r>
              <a:rPr lang="he-IL" dirty="0"/>
              <a:t>לחץ כדי לערוך סגנון כותרת של תבנית בסיס</a:t>
            </a:r>
          </a:p>
        </p:txBody>
      </p:sp>
      <p:sp>
        <p:nvSpPr>
          <p:cNvPr id="7" name="מציין מיקום טקסט 6">
            <a:extLst>
              <a:ext uri="{FF2B5EF4-FFF2-40B4-BE49-F238E27FC236}">
                <a16:creationId xmlns:a16="http://schemas.microsoft.com/office/drawing/2014/main" id="{660860DA-307E-434E-A6F5-424FF602CDC7}"/>
              </a:ext>
            </a:extLst>
          </p:cNvPr>
          <p:cNvSpPr>
            <a:spLocks noGrp="1"/>
          </p:cNvSpPr>
          <p:nvPr>
            <p:ph type="body" sz="quarter" idx="13"/>
          </p:nvPr>
        </p:nvSpPr>
        <p:spPr>
          <a:xfrm>
            <a:off x="2374490" y="1902235"/>
            <a:ext cx="8015134" cy="38576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pic>
        <p:nvPicPr>
          <p:cNvPr id="4" name="תמונה 3">
            <a:extLst>
              <a:ext uri="{FF2B5EF4-FFF2-40B4-BE49-F238E27FC236}">
                <a16:creationId xmlns:a16="http://schemas.microsoft.com/office/drawing/2014/main" id="{48974686-CE38-4746-B0E2-DCA1FCB964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pic>
        <p:nvPicPr>
          <p:cNvPr id="5" name="תמונה 4" descr="תמונה שמכילה מקורה, תנור, מתכת, בישול&#10;&#10;התיאור נוצר באופן אוטומטי">
            <a:extLst>
              <a:ext uri="{FF2B5EF4-FFF2-40B4-BE49-F238E27FC236}">
                <a16:creationId xmlns:a16="http://schemas.microsoft.com/office/drawing/2014/main" id="{A7EB8FAF-F690-403E-8E10-8DFEC4F2BA0A}"/>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53084" y="0"/>
            <a:ext cx="12298165" cy="6858000"/>
          </a:xfrm>
          <a:prstGeom prst="rect">
            <a:avLst/>
          </a:prstGeom>
        </p:spPr>
      </p:pic>
    </p:spTree>
    <p:extLst>
      <p:ext uri="{BB962C8B-B14F-4D97-AF65-F5344CB8AC3E}">
        <p14:creationId xmlns:p14="http://schemas.microsoft.com/office/powerpoint/2010/main" val="33023808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כותרת בלבד">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27E10190-BCB2-48ED-B017-6EB1D7A1E9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2" name="כותרת 1">
            <a:extLst>
              <a:ext uri="{FF2B5EF4-FFF2-40B4-BE49-F238E27FC236}">
                <a16:creationId xmlns:a16="http://schemas.microsoft.com/office/drawing/2014/main" id="{904F650D-5DC9-4A78-90AA-F450495362F2}"/>
              </a:ext>
            </a:extLst>
          </p:cNvPr>
          <p:cNvSpPr>
            <a:spLocks noGrp="1"/>
          </p:cNvSpPr>
          <p:nvPr>
            <p:ph type="title"/>
          </p:nvPr>
        </p:nvSpPr>
        <p:spPr/>
        <p:txBody>
          <a:bodyPr/>
          <a:lstStyle>
            <a:lvl1pPr>
              <a:defRPr>
                <a:solidFill>
                  <a:schemeClr val="tx1"/>
                </a:solidFill>
                <a:latin typeface="Gisha" panose="020B0502040204020203" pitchFamily="34" charset="-79"/>
                <a:cs typeface="Gisha" panose="020B0502040204020203" pitchFamily="34" charset="-79"/>
              </a:defRPr>
            </a:lvl1pPr>
          </a:lstStyle>
          <a:p>
            <a:r>
              <a:rPr lang="he-IL" dirty="0"/>
              <a:t>לחץ כדי לערוך סגנון כותרת של תבנית בסיס</a:t>
            </a:r>
          </a:p>
        </p:txBody>
      </p:sp>
      <p:pic>
        <p:nvPicPr>
          <p:cNvPr id="4" name="תמונה 3" descr="תמונה שמכילה מקורה, תנור, מתכת, בישול&#10;&#10;התיאור נוצר באופן אוטומטי">
            <a:extLst>
              <a:ext uri="{FF2B5EF4-FFF2-40B4-BE49-F238E27FC236}">
                <a16:creationId xmlns:a16="http://schemas.microsoft.com/office/drawing/2014/main" id="{A7EB8FAF-F690-403E-8E10-8DFEC4F2BA0A}"/>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53084" y="0"/>
            <a:ext cx="12298165" cy="6858000"/>
          </a:xfrm>
          <a:prstGeom prst="rect">
            <a:avLst/>
          </a:prstGeom>
        </p:spPr>
      </p:pic>
    </p:spTree>
    <p:extLst>
      <p:ext uri="{BB962C8B-B14F-4D97-AF65-F5344CB8AC3E}">
        <p14:creationId xmlns:p14="http://schemas.microsoft.com/office/powerpoint/2010/main" val="1861785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ריק">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D57649FD-45FD-48B7-8366-109E3D10F1CD}"/>
              </a:ext>
            </a:extLst>
          </p:cNvPr>
          <p:cNvSpPr>
            <a:spLocks noGrp="1"/>
          </p:cNvSpPr>
          <p:nvPr>
            <p:ph type="dt" sz="half" idx="10"/>
          </p:nvPr>
        </p:nvSpPr>
        <p:spPr/>
        <p:txBody>
          <a:bodyPr/>
          <a:lstStyle/>
          <a:p>
            <a:fld id="{87A6FFB9-8E62-41B9-8309-10A030640D22}" type="datetimeFigureOut">
              <a:rPr lang="he-IL" smtClean="0"/>
              <a:t>ז'/אייר/תשפ"ב</a:t>
            </a:fld>
            <a:endParaRPr lang="he-IL"/>
          </a:p>
        </p:txBody>
      </p:sp>
      <p:sp>
        <p:nvSpPr>
          <p:cNvPr id="3" name="מציין מיקום של כותרת תחתונה 2">
            <a:extLst>
              <a:ext uri="{FF2B5EF4-FFF2-40B4-BE49-F238E27FC236}">
                <a16:creationId xmlns:a16="http://schemas.microsoft.com/office/drawing/2014/main" id="{6F2700CE-D967-454F-B7CD-7042055D9034}"/>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C716DB87-D3BE-442F-BDE0-AF7E76638F01}"/>
              </a:ext>
            </a:extLst>
          </p:cNvPr>
          <p:cNvSpPr>
            <a:spLocks noGrp="1"/>
          </p:cNvSpPr>
          <p:nvPr>
            <p:ph type="sldNum" sz="quarter" idx="12"/>
          </p:nvPr>
        </p:nvSpPr>
        <p:spPr/>
        <p:txBody>
          <a:bodyPr/>
          <a:lstStyle/>
          <a:p>
            <a:fld id="{2FCD8D9C-DDFD-423E-8CA7-A0C93D40A1C5}" type="slidenum">
              <a:rPr lang="he-IL" smtClean="0"/>
              <a:t>‹#›</a:t>
            </a:fld>
            <a:endParaRPr lang="he-IL"/>
          </a:p>
        </p:txBody>
      </p:sp>
      <p:pic>
        <p:nvPicPr>
          <p:cNvPr id="5" name="תמונה 4" descr="תמונה שמכילה מקורה, תנור, מתכת, בישול&#10;&#10;התיאור נוצר באופן אוטומטי">
            <a:extLst>
              <a:ext uri="{FF2B5EF4-FFF2-40B4-BE49-F238E27FC236}">
                <a16:creationId xmlns:a16="http://schemas.microsoft.com/office/drawing/2014/main" id="{A7EB8FAF-F690-403E-8E10-8DFEC4F2BA0A}"/>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53084" y="0"/>
            <a:ext cx="12298165" cy="6858000"/>
          </a:xfrm>
          <a:prstGeom prst="rect">
            <a:avLst/>
          </a:prstGeom>
        </p:spPr>
      </p:pic>
    </p:spTree>
    <p:extLst>
      <p:ext uri="{BB962C8B-B14F-4D97-AF65-F5344CB8AC3E}">
        <p14:creationId xmlns:p14="http://schemas.microsoft.com/office/powerpoint/2010/main" val="37389686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B835D6-4FB1-4D85-9B75-2D847A48A22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38E64FE-4297-485F-9BD6-58A10243B044}"/>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64E4418-1388-4730-B3AE-45A6F986C5EA}"/>
              </a:ext>
            </a:extLst>
          </p:cNvPr>
          <p:cNvSpPr>
            <a:spLocks noGrp="1"/>
          </p:cNvSpPr>
          <p:nvPr>
            <p:ph type="dt" sz="half" idx="10"/>
          </p:nvPr>
        </p:nvSpPr>
        <p:spPr/>
        <p:txBody>
          <a:bodyPr/>
          <a:lstStyle/>
          <a:p>
            <a:fld id="{87A6FFB9-8E62-41B9-8309-10A030640D22}" type="datetimeFigureOut">
              <a:rPr lang="he-IL" smtClean="0"/>
              <a:t>ז'/אייר/תשפ"ב</a:t>
            </a:fld>
            <a:endParaRPr lang="he-IL"/>
          </a:p>
        </p:txBody>
      </p:sp>
      <p:sp>
        <p:nvSpPr>
          <p:cNvPr id="5" name="מציין מיקום של כותרת תחתונה 4">
            <a:extLst>
              <a:ext uri="{FF2B5EF4-FFF2-40B4-BE49-F238E27FC236}">
                <a16:creationId xmlns:a16="http://schemas.microsoft.com/office/drawing/2014/main" id="{D43EFB69-6EBF-4CA5-A430-09F4EF42B82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7D7CCAD-2B0B-4346-B687-5C0FC3D6440E}"/>
              </a:ext>
            </a:extLst>
          </p:cNvPr>
          <p:cNvSpPr>
            <a:spLocks noGrp="1"/>
          </p:cNvSpPr>
          <p:nvPr>
            <p:ph type="sldNum" sz="quarter" idx="12"/>
          </p:nvPr>
        </p:nvSpPr>
        <p:spPr/>
        <p:txBody>
          <a:bodyPr/>
          <a:lstStyle/>
          <a:p>
            <a:fld id="{2FCD8D9C-DDFD-423E-8CA7-A0C93D40A1C5}" type="slidenum">
              <a:rPr lang="he-IL" smtClean="0"/>
              <a:t>‹#›</a:t>
            </a:fld>
            <a:endParaRPr lang="he-IL"/>
          </a:p>
        </p:txBody>
      </p:sp>
    </p:spTree>
    <p:extLst>
      <p:ext uri="{BB962C8B-B14F-4D97-AF65-F5344CB8AC3E}">
        <p14:creationId xmlns:p14="http://schemas.microsoft.com/office/powerpoint/2010/main" val="40065623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7DFD7177-B0A0-40FC-8F0E-BEF6282AAE9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E1A476F-87FA-4926-9936-AC0A063CA265}"/>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F76CC14-5940-4C50-9EF8-CF43A33FED0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7A6FFB9-8E62-41B9-8309-10A030640D22}" type="datetimeFigureOut">
              <a:rPr lang="he-IL" smtClean="0"/>
              <a:t>ז'/אייר/תשפ"ב</a:t>
            </a:fld>
            <a:endParaRPr lang="he-IL"/>
          </a:p>
        </p:txBody>
      </p:sp>
      <p:sp>
        <p:nvSpPr>
          <p:cNvPr id="5" name="מציין מיקום של כותרת תחתונה 4">
            <a:extLst>
              <a:ext uri="{FF2B5EF4-FFF2-40B4-BE49-F238E27FC236}">
                <a16:creationId xmlns:a16="http://schemas.microsoft.com/office/drawing/2014/main" id="{2504B128-BDD0-4203-80B3-E3DD335A9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F69F37CA-9271-4ECE-8964-62AE2BEF4B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FCD8D9C-DDFD-423E-8CA7-A0C93D40A1C5}" type="slidenum">
              <a:rPr lang="he-IL" smtClean="0"/>
              <a:t>‹#›</a:t>
            </a:fld>
            <a:endParaRPr lang="he-IL"/>
          </a:p>
        </p:txBody>
      </p:sp>
    </p:spTree>
    <p:extLst>
      <p:ext uri="{BB962C8B-B14F-4D97-AF65-F5344CB8AC3E}">
        <p14:creationId xmlns:p14="http://schemas.microsoft.com/office/powerpoint/2010/main" val="1633923024"/>
      </p:ext>
    </p:extLst>
  </p:cSld>
  <p:clrMap bg1="lt1" tx1="dk1" bg2="lt2" tx2="dk2" accent1="accent1" accent2="accent2" accent3="accent3" accent4="accent4" accent5="accent5" accent6="accent6" hlink="hlink" folHlink="folHlink"/>
  <p:sldLayoutIdLst>
    <p:sldLayoutId id="2147483654" r:id="rId1"/>
    <p:sldLayoutId id="2147483661" r:id="rId2"/>
    <p:sldLayoutId id="2147483660" r:id="rId3"/>
    <p:sldLayoutId id="2147483655" r:id="rId4"/>
    <p:sldLayoutId id="2147483650" r:id="rId5"/>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facebook.com/groups/1984596038442586/"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תמונה 5" descr="תמונה שמכילה מקורה, תנור, מתכת, בישול&#10;&#10;התיאור נוצר באופן אוטומטי">
            <a:extLst>
              <a:ext uri="{FF2B5EF4-FFF2-40B4-BE49-F238E27FC236}">
                <a16:creationId xmlns:a16="http://schemas.microsoft.com/office/drawing/2014/main" id="{A7EB8FAF-F690-403E-8E10-8DFEC4F2BA0A}"/>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0" y="0"/>
            <a:ext cx="12298165" cy="6858000"/>
          </a:xfrm>
          <a:prstGeom prst="rect">
            <a:avLst/>
          </a:prstGeom>
        </p:spPr>
      </p:pic>
      <p:pic>
        <p:nvPicPr>
          <p:cNvPr id="3" name="תמונה 2">
            <a:extLst>
              <a:ext uri="{FF2B5EF4-FFF2-40B4-BE49-F238E27FC236}">
                <a16:creationId xmlns:a16="http://schemas.microsoft.com/office/drawing/2014/main" id="{F0B81442-D742-45A7-804A-CD2C680693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4" name="כותרת 1">
            <a:extLst>
              <a:ext uri="{FF2B5EF4-FFF2-40B4-BE49-F238E27FC236}">
                <a16:creationId xmlns:a16="http://schemas.microsoft.com/office/drawing/2014/main" id="{D89A7D17-3D10-4000-8186-546D4561918C}"/>
              </a:ext>
            </a:extLst>
          </p:cNvPr>
          <p:cNvSpPr txBox="1">
            <a:spLocks/>
          </p:cNvSpPr>
          <p:nvPr/>
        </p:nvSpPr>
        <p:spPr>
          <a:xfrm>
            <a:off x="8649929" y="3429000"/>
            <a:ext cx="1836173" cy="523568"/>
          </a:xfrm>
          <a:prstGeom prst="rect">
            <a:avLst/>
          </a:prstGeom>
        </p:spPr>
        <p:txBody>
          <a:bodyPr vert="horz" lIns="91440" tIns="45720" rIns="91440" bIns="45720" rtlCol="1" anchor="ctr">
            <a:normAutofit fontScale="55000" lnSpcReduction="2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dirty="0">
                <a:solidFill>
                  <a:schemeClr val="bg1"/>
                </a:solidFill>
                <a:latin typeface="+mn-lt"/>
                <a:cs typeface="+mn-cs"/>
              </a:rPr>
              <a:t>מרחב הבעיה</a:t>
            </a:r>
          </a:p>
        </p:txBody>
      </p:sp>
      <p:pic>
        <p:nvPicPr>
          <p:cNvPr id="7" name="תמונה 6"/>
          <p:cNvPicPr>
            <a:picLocks noChangeAspect="1"/>
          </p:cNvPicPr>
          <p:nvPr/>
        </p:nvPicPr>
        <p:blipFill>
          <a:blip r:embed="rId4"/>
          <a:stretch>
            <a:fillRect/>
          </a:stretch>
        </p:blipFill>
        <p:spPr>
          <a:xfrm>
            <a:off x="3879723" y="2828618"/>
            <a:ext cx="2914650" cy="1123950"/>
          </a:xfrm>
          <a:prstGeom prst="rect">
            <a:avLst/>
          </a:prstGeom>
        </p:spPr>
      </p:pic>
    </p:spTree>
    <p:extLst>
      <p:ext uri="{BB962C8B-B14F-4D97-AF65-F5344CB8AC3E}">
        <p14:creationId xmlns:p14="http://schemas.microsoft.com/office/powerpoint/2010/main" val="1008114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5400" b="1" dirty="0" smtClean="0"/>
              <a:t>תקציר הכלי</a:t>
            </a:r>
            <a:endParaRPr lang="he-IL" sz="5400" b="1" dirty="0"/>
          </a:p>
        </p:txBody>
      </p:sp>
      <p:sp>
        <p:nvSpPr>
          <p:cNvPr id="4" name="מלבן 3"/>
          <p:cNvSpPr/>
          <p:nvPr/>
        </p:nvSpPr>
        <p:spPr>
          <a:xfrm>
            <a:off x="2221992" y="2256782"/>
            <a:ext cx="9610344" cy="3970318"/>
          </a:xfrm>
          <a:prstGeom prst="rect">
            <a:avLst/>
          </a:prstGeom>
        </p:spPr>
        <p:txBody>
          <a:bodyPr wrap="square">
            <a:spAutoFit/>
          </a:bodyPr>
          <a:lstStyle/>
          <a:p>
            <a:r>
              <a:rPr lang="he-IL" sz="3600" dirty="0">
                <a:latin typeface="Calibri" panose="020F0502020204030204" pitchFamily="34" charset="0"/>
                <a:cs typeface="Calibri" panose="020F0502020204030204" pitchFamily="34" charset="0"/>
              </a:rPr>
              <a:t>כלי מתוך עולם החשיבה </a:t>
            </a:r>
            <a:r>
              <a:rPr lang="he-IL" sz="3600" dirty="0" smtClean="0">
                <a:latin typeface="Calibri" panose="020F0502020204030204" pitchFamily="34" charset="0"/>
                <a:cs typeface="Calibri" panose="020F0502020204030204" pitchFamily="34" charset="0"/>
              </a:rPr>
              <a:t>העיצובית - </a:t>
            </a:r>
            <a:r>
              <a:rPr lang="en-US" sz="3600" dirty="0" err="1">
                <a:latin typeface="Calibri" panose="020F0502020204030204" pitchFamily="34" charset="0"/>
                <a:cs typeface="Calibri" panose="020F0502020204030204" pitchFamily="34" charset="0"/>
              </a:rPr>
              <a:t>Disighn</a:t>
            </a:r>
            <a:r>
              <a:rPr lang="en-US" sz="3600" dirty="0">
                <a:latin typeface="Calibri" panose="020F0502020204030204" pitchFamily="34" charset="0"/>
                <a:cs typeface="Calibri" panose="020F0502020204030204" pitchFamily="34" charset="0"/>
              </a:rPr>
              <a:t> </a:t>
            </a:r>
            <a:r>
              <a:rPr lang="en-US" sz="3600" dirty="0" smtClean="0">
                <a:latin typeface="Calibri" panose="020F0502020204030204" pitchFamily="34" charset="0"/>
                <a:cs typeface="Calibri" panose="020F0502020204030204" pitchFamily="34" charset="0"/>
              </a:rPr>
              <a:t>Thinking</a:t>
            </a:r>
            <a:endParaRPr lang="he-IL" sz="3600" dirty="0" smtClean="0">
              <a:latin typeface="Calibri" panose="020F0502020204030204" pitchFamily="34" charset="0"/>
              <a:cs typeface="Calibri" panose="020F0502020204030204" pitchFamily="34" charset="0"/>
            </a:endParaRPr>
          </a:p>
          <a:p>
            <a:r>
              <a:rPr lang="he-IL" sz="3600" dirty="0" smtClean="0">
                <a:latin typeface="Calibri" panose="020F0502020204030204" pitchFamily="34" charset="0"/>
                <a:cs typeface="Calibri" panose="020F0502020204030204" pitchFamily="34" charset="0"/>
              </a:rPr>
              <a:t>כלי </a:t>
            </a:r>
            <a:r>
              <a:rPr lang="he-IL" sz="3600" dirty="0">
                <a:latin typeface="Calibri" panose="020F0502020204030204" pitchFamily="34" charset="0"/>
                <a:cs typeface="Calibri" panose="020F0502020204030204" pitchFamily="34" charset="0"/>
              </a:rPr>
              <a:t>זה מאפשר ליזם לחקור את המשתמשים </a:t>
            </a:r>
            <a:r>
              <a:rPr lang="he-IL" sz="3600" dirty="0" err="1">
                <a:latin typeface="Calibri" panose="020F0502020204030204" pitchFamily="34" charset="0"/>
                <a:cs typeface="Calibri" panose="020F0502020204030204" pitchFamily="34" charset="0"/>
              </a:rPr>
              <a:t>הפוטנצייאלים</a:t>
            </a:r>
            <a:r>
              <a:rPr lang="he-IL" sz="3600" dirty="0">
                <a:latin typeface="Calibri" panose="020F0502020204030204" pitchFamily="34" charset="0"/>
                <a:cs typeface="Calibri" panose="020F0502020204030204" pitchFamily="34" charset="0"/>
              </a:rPr>
              <a:t>/ לקוחות</a:t>
            </a:r>
            <a:r>
              <a:rPr lang="he-IL" sz="3600" dirty="0" smtClean="0">
                <a:latin typeface="Calibri" panose="020F0502020204030204" pitchFamily="34" charset="0"/>
                <a:cs typeface="Calibri" panose="020F0502020204030204" pitchFamily="34" charset="0"/>
              </a:rPr>
              <a:t>.</a:t>
            </a:r>
          </a:p>
          <a:p>
            <a:r>
              <a:rPr lang="he-IL" sz="3600" dirty="0" smtClean="0">
                <a:latin typeface="Calibri" panose="020F0502020204030204" pitchFamily="34" charset="0"/>
                <a:cs typeface="Calibri" panose="020F0502020204030204" pitchFamily="34" charset="0"/>
              </a:rPr>
              <a:t> </a:t>
            </a:r>
            <a:r>
              <a:rPr lang="he-IL" sz="3600" dirty="0">
                <a:latin typeface="Calibri" panose="020F0502020204030204" pitchFamily="34" charset="0"/>
                <a:cs typeface="Calibri" panose="020F0502020204030204" pitchFamily="34" charset="0"/>
              </a:rPr>
              <a:t>הכלי נשען על תפיסה של יצירת אמפטיה ללקוחות שלנו, מה שיאפר לנו להבין את המחשבות, הפעולות והתחושות של קהל היעד שלנו ומהם להגיע לתובנות משמעותיות שיכולים להשפיע על עיצוב הפתרון המוצע</a:t>
            </a:r>
            <a:endParaRPr lang="he-IL"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3759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F097CE4E-19B3-47FC-8CCC-2B46498C2387}"/>
              </a:ext>
            </a:extLst>
          </p:cNvPr>
          <p:cNvSpPr>
            <a:spLocks noGrp="1"/>
          </p:cNvSpPr>
          <p:nvPr>
            <p:ph type="title"/>
          </p:nvPr>
        </p:nvSpPr>
        <p:spPr/>
        <p:txBody>
          <a:bodyPr/>
          <a:lstStyle/>
          <a:p>
            <a:r>
              <a:rPr lang="he-IL" b="1" dirty="0" smtClean="0"/>
              <a:t>ניתוח פרסונות -מתחילים !</a:t>
            </a:r>
            <a:endParaRPr lang="he-IL" b="1" dirty="0"/>
          </a:p>
        </p:txBody>
      </p:sp>
      <p:sp>
        <p:nvSpPr>
          <p:cNvPr id="5" name="מציין מיקום טקסט 4">
            <a:extLst>
              <a:ext uri="{FF2B5EF4-FFF2-40B4-BE49-F238E27FC236}">
                <a16:creationId xmlns:a16="http://schemas.microsoft.com/office/drawing/2014/main" id="{7906DADB-9C90-4529-8C9C-0FBDF031CF8B}"/>
              </a:ext>
            </a:extLst>
          </p:cNvPr>
          <p:cNvSpPr>
            <a:spLocks noGrp="1"/>
          </p:cNvSpPr>
          <p:nvPr>
            <p:ph type="body" sz="quarter" idx="13"/>
          </p:nvPr>
        </p:nvSpPr>
        <p:spPr>
          <a:xfrm>
            <a:off x="2476500" y="2036445"/>
            <a:ext cx="8877300" cy="3857625"/>
          </a:xfrm>
        </p:spPr>
        <p:txBody>
          <a:bodyPr>
            <a:noAutofit/>
          </a:bodyPr>
          <a:lstStyle/>
          <a:p>
            <a:pPr marL="0" indent="0">
              <a:buNone/>
            </a:pPr>
            <a:r>
              <a:rPr lang="he-IL" sz="1800" dirty="0">
                <a:solidFill>
                  <a:srgbClr val="000000"/>
                </a:solidFill>
                <a:latin typeface="Calibri" panose="020F0502020204030204" pitchFamily="34" charset="0"/>
                <a:cs typeface="Calibri" panose="020F0502020204030204" pitchFamily="34" charset="0"/>
              </a:rPr>
              <a:t>אז הגענו לתרגיל הפרסונות</a:t>
            </a:r>
            <a:r>
              <a:rPr lang="he-IL" sz="1800" dirty="0" smtClean="0">
                <a:solidFill>
                  <a:srgbClr val="000000"/>
                </a:solidFill>
                <a:latin typeface="Calibri" panose="020F0502020204030204" pitchFamily="34" charset="0"/>
                <a:cs typeface="Calibri" panose="020F0502020204030204" pitchFamily="34" charset="0"/>
              </a:rPr>
              <a:t>.</a:t>
            </a:r>
            <a:r>
              <a:rPr lang="en-US" sz="1800" dirty="0" smtClean="0">
                <a:solidFill>
                  <a:srgbClr val="000000"/>
                </a:solidFill>
                <a:latin typeface="Calibri" panose="020F0502020204030204" pitchFamily="34" charset="0"/>
                <a:cs typeface="Calibri" panose="020F0502020204030204" pitchFamily="34" charset="0"/>
              </a:rPr>
              <a:t/>
            </a:r>
            <a:br>
              <a:rPr lang="en-US" sz="1800" dirty="0" smtClean="0">
                <a:solidFill>
                  <a:srgbClr val="000000"/>
                </a:solidFill>
                <a:latin typeface="Calibri" panose="020F0502020204030204" pitchFamily="34" charset="0"/>
                <a:cs typeface="Calibri" panose="020F0502020204030204" pitchFamily="34" charset="0"/>
              </a:rPr>
            </a:br>
            <a:r>
              <a:rPr lang="he-IL" sz="1800" dirty="0" smtClean="0">
                <a:solidFill>
                  <a:srgbClr val="000000"/>
                </a:solidFill>
                <a:latin typeface="Calibri" panose="020F0502020204030204" pitchFamily="34" charset="0"/>
                <a:cs typeface="Calibri" panose="020F0502020204030204" pitchFamily="34" charset="0"/>
              </a:rPr>
              <a:t> </a:t>
            </a:r>
            <a:r>
              <a:rPr lang="he-IL" sz="1800" dirty="0">
                <a:solidFill>
                  <a:srgbClr val="000000"/>
                </a:solidFill>
                <a:latin typeface="Calibri" panose="020F0502020204030204" pitchFamily="34" charset="0"/>
                <a:cs typeface="Calibri" panose="020F0502020204030204" pitchFamily="34" charset="0"/>
              </a:rPr>
              <a:t>זהו השלב בו נוכל לקדם את המיזם שלנו על ידי הבנת הסביבה בה אנחנו פועלים. </a:t>
            </a:r>
            <a:r>
              <a:rPr lang="en-US" sz="1800" dirty="0" smtClean="0">
                <a:solidFill>
                  <a:srgbClr val="000000"/>
                </a:solidFill>
                <a:latin typeface="Calibri" panose="020F0502020204030204" pitchFamily="34" charset="0"/>
                <a:cs typeface="Calibri" panose="020F0502020204030204" pitchFamily="34" charset="0"/>
              </a:rPr>
              <a:t/>
            </a:r>
            <a:br>
              <a:rPr lang="en-US" sz="1800" dirty="0" smtClean="0">
                <a:solidFill>
                  <a:srgbClr val="000000"/>
                </a:solidFill>
                <a:latin typeface="Calibri" panose="020F0502020204030204" pitchFamily="34" charset="0"/>
                <a:cs typeface="Calibri" panose="020F0502020204030204" pitchFamily="34" charset="0"/>
              </a:rPr>
            </a:br>
            <a:r>
              <a:rPr lang="he-IL" sz="1800" dirty="0" smtClean="0">
                <a:solidFill>
                  <a:srgbClr val="000000"/>
                </a:solidFill>
                <a:latin typeface="Calibri" panose="020F0502020204030204" pitchFamily="34" charset="0"/>
                <a:cs typeface="Calibri" panose="020F0502020204030204" pitchFamily="34" charset="0"/>
              </a:rPr>
              <a:t>נרצה </a:t>
            </a:r>
            <a:r>
              <a:rPr lang="he-IL" sz="1800" dirty="0">
                <a:solidFill>
                  <a:srgbClr val="000000"/>
                </a:solidFill>
                <a:latin typeface="Calibri" panose="020F0502020204030204" pitchFamily="34" charset="0"/>
                <a:cs typeface="Calibri" panose="020F0502020204030204" pitchFamily="34" charset="0"/>
              </a:rPr>
              <a:t>להבין מי קהל היעד שלנו ולייצר תמונה שתשב לנגד עינינו כאשר נייצר את המענה וכאשר נרצה למדוד האם המענה עונה על הצורך. </a:t>
            </a:r>
            <a:endParaRPr lang="he-IL" sz="1800" dirty="0">
              <a:latin typeface="Calibri" panose="020F0502020204030204" pitchFamily="34" charset="0"/>
              <a:cs typeface="Calibri" panose="020F0502020204030204" pitchFamily="34" charset="0"/>
            </a:endParaRPr>
          </a:p>
          <a:p>
            <a:pPr marL="0" indent="0">
              <a:buNone/>
            </a:pPr>
            <a:r>
              <a:rPr lang="he-IL" sz="1800" dirty="0">
                <a:latin typeface="Calibri" panose="020F0502020204030204" pitchFamily="34" charset="0"/>
                <a:cs typeface="Calibri" panose="020F0502020204030204" pitchFamily="34" charset="0"/>
              </a:rPr>
              <a:t/>
            </a:r>
            <a:br>
              <a:rPr lang="he-IL" sz="1800" dirty="0">
                <a:latin typeface="Calibri" panose="020F0502020204030204" pitchFamily="34" charset="0"/>
                <a:cs typeface="Calibri" panose="020F0502020204030204" pitchFamily="34" charset="0"/>
              </a:rPr>
            </a:br>
            <a:r>
              <a:rPr lang="he-IL" sz="1800" dirty="0">
                <a:solidFill>
                  <a:srgbClr val="000000"/>
                </a:solidFill>
                <a:latin typeface="Calibri" panose="020F0502020204030204" pitchFamily="34" charset="0"/>
                <a:cs typeface="Calibri" panose="020F0502020204030204" pitchFamily="34" charset="0"/>
              </a:rPr>
              <a:t>נקודות שחשוב שנתייחס אליהן בכלי: </a:t>
            </a:r>
            <a:endParaRPr lang="he-IL" sz="1800" dirty="0">
              <a:latin typeface="Calibri" panose="020F0502020204030204" pitchFamily="34" charset="0"/>
              <a:cs typeface="Calibri" panose="020F0502020204030204" pitchFamily="34" charset="0"/>
            </a:endParaRPr>
          </a:p>
          <a:p>
            <a:pPr fontAlgn="base">
              <a:buFont typeface="+mj-lt"/>
              <a:buAutoNum type="arabicPeriod"/>
            </a:pPr>
            <a:r>
              <a:rPr lang="he-IL" sz="1800" dirty="0">
                <a:solidFill>
                  <a:srgbClr val="000000"/>
                </a:solidFill>
                <a:latin typeface="Calibri" panose="020F0502020204030204" pitchFamily="34" charset="0"/>
                <a:cs typeface="Calibri" panose="020F0502020204030204" pitchFamily="34" charset="0"/>
              </a:rPr>
              <a:t>עבדו לפי סדר השלבים.  </a:t>
            </a:r>
          </a:p>
          <a:p>
            <a:pPr fontAlgn="base">
              <a:buFont typeface="+mj-lt"/>
              <a:buAutoNum type="arabicPeriod"/>
            </a:pPr>
            <a:r>
              <a:rPr lang="he-IL" sz="1800" dirty="0">
                <a:solidFill>
                  <a:srgbClr val="000000"/>
                </a:solidFill>
                <a:latin typeface="Calibri" panose="020F0502020204030204" pitchFamily="34" charset="0"/>
                <a:cs typeface="Calibri" panose="020F0502020204030204" pitchFamily="34" charset="0"/>
              </a:rPr>
              <a:t>ברור לנו שישנן אין-סוף דמויות איתן אנחנו עובדים אך חשוב לנסות להכניס אותן לקטגוריות. חשבו מהם המאפיינים המשותפים ותנו להם כותרת משותפת. </a:t>
            </a:r>
          </a:p>
          <a:p>
            <a:pPr marL="0" indent="0">
              <a:buNone/>
            </a:pPr>
            <a:r>
              <a:rPr lang="he-IL" sz="1800" dirty="0">
                <a:latin typeface="Calibri" panose="020F0502020204030204" pitchFamily="34" charset="0"/>
                <a:cs typeface="Calibri" panose="020F0502020204030204" pitchFamily="34" charset="0"/>
              </a:rPr>
              <a:t>**במידה ולא הבנתם עד הסוף, מוזמנים </a:t>
            </a:r>
            <a:r>
              <a:rPr lang="he-IL" sz="1800" dirty="0" err="1">
                <a:latin typeface="Calibri" panose="020F0502020204030204" pitchFamily="34" charset="0"/>
                <a:cs typeface="Calibri" panose="020F0502020204030204" pitchFamily="34" charset="0"/>
              </a:rPr>
              <a:t>להכנס</a:t>
            </a:r>
            <a:r>
              <a:rPr lang="he-IL" sz="1800" dirty="0">
                <a:latin typeface="Calibri" panose="020F0502020204030204" pitchFamily="34" charset="0"/>
                <a:cs typeface="Calibri" panose="020F0502020204030204" pitchFamily="34" charset="0"/>
              </a:rPr>
              <a:t> לסרטון ההסברה על הכלי באתר הכוורת - (לינק) או לשאול </a:t>
            </a:r>
          </a:p>
          <a:p>
            <a:pPr marL="0" indent="0">
              <a:buNone/>
            </a:pPr>
            <a:r>
              <a:rPr lang="he-IL" sz="1800" dirty="0">
                <a:latin typeface="Calibri" panose="020F0502020204030204" pitchFamily="34" charset="0"/>
                <a:cs typeface="Calibri" panose="020F0502020204030204" pitchFamily="34" charset="0"/>
                <a:hlinkClick r:id="rId2"/>
              </a:rPr>
              <a:t>ביזמות חברתית – הקהילה </a:t>
            </a:r>
            <a:r>
              <a:rPr lang="he-IL" sz="1800" dirty="0" err="1">
                <a:latin typeface="Calibri" panose="020F0502020204030204" pitchFamily="34" charset="0"/>
                <a:cs typeface="Calibri" panose="020F0502020204030204" pitchFamily="34" charset="0"/>
              </a:rPr>
              <a:t>בפייסבוק</a:t>
            </a:r>
            <a:r>
              <a:rPr lang="he-IL" sz="1800" dirty="0">
                <a:latin typeface="Calibri" panose="020F0502020204030204" pitchFamily="34" charset="0"/>
                <a:cs typeface="Calibri" panose="020F0502020204030204" pitchFamily="34" charset="0"/>
              </a:rPr>
              <a:t> ונשמח </a:t>
            </a:r>
            <a:r>
              <a:rPr lang="he-IL" sz="1800" dirty="0" smtClean="0">
                <a:latin typeface="Calibri" panose="020F0502020204030204" pitchFamily="34" charset="0"/>
                <a:cs typeface="Calibri" panose="020F0502020204030204" pitchFamily="34" charset="0"/>
              </a:rPr>
              <a:t>לסייע</a:t>
            </a:r>
            <a:r>
              <a:rPr lang="he-IL" sz="1800" dirty="0">
                <a:latin typeface="Calibri" panose="020F0502020204030204" pitchFamily="34" charset="0"/>
                <a:cs typeface="Calibri" panose="020F0502020204030204" pitchFamily="34" charset="0"/>
              </a:rPr>
              <a:t/>
            </a:r>
            <a:br>
              <a:rPr lang="he-IL" sz="1800" dirty="0">
                <a:latin typeface="Calibri" panose="020F0502020204030204" pitchFamily="34" charset="0"/>
                <a:cs typeface="Calibri" panose="020F0502020204030204" pitchFamily="34" charset="0"/>
              </a:rPr>
            </a:br>
            <a:r>
              <a:rPr lang="he-IL" sz="1800" dirty="0">
                <a:solidFill>
                  <a:srgbClr val="000000"/>
                </a:solidFill>
                <a:latin typeface="Calibri" panose="020F0502020204030204" pitchFamily="34" charset="0"/>
                <a:cs typeface="Calibri" panose="020F0502020204030204" pitchFamily="34" charset="0"/>
              </a:rPr>
              <a:t>שיהיה המון בהצלחה, </a:t>
            </a:r>
            <a:endParaRPr lang="he-IL" sz="1800" dirty="0">
              <a:latin typeface="Calibri" panose="020F0502020204030204" pitchFamily="34" charset="0"/>
              <a:cs typeface="Calibri" panose="020F0502020204030204" pitchFamily="34" charset="0"/>
            </a:endParaRPr>
          </a:p>
          <a:p>
            <a:pPr marL="0" indent="0">
              <a:buNone/>
            </a:pPr>
            <a:r>
              <a:rPr lang="he-IL" sz="1800" dirty="0">
                <a:solidFill>
                  <a:srgbClr val="000000"/>
                </a:solidFill>
                <a:latin typeface="Calibri" panose="020F0502020204030204" pitchFamily="34" charset="0"/>
                <a:cs typeface="Calibri" panose="020F0502020204030204" pitchFamily="34" charset="0"/>
              </a:rPr>
              <a:t>צוות הכוורת </a:t>
            </a:r>
            <a:endParaRPr lang="he-IL" sz="1800" dirty="0">
              <a:latin typeface="Calibri" panose="020F0502020204030204" pitchFamily="34" charset="0"/>
              <a:cs typeface="Calibri" panose="020F0502020204030204" pitchFamily="34" charset="0"/>
            </a:endParaRPr>
          </a:p>
          <a:p>
            <a:pPr marL="0" indent="0">
              <a:buNone/>
            </a:pPr>
            <a:r>
              <a:rPr lang="he-IL" sz="1800" dirty="0">
                <a:latin typeface="Calibri" panose="020F0502020204030204" pitchFamily="34" charset="0"/>
                <a:cs typeface="Calibri" panose="020F0502020204030204" pitchFamily="34" charset="0"/>
              </a:rPr>
              <a:t/>
            </a:r>
            <a:br>
              <a:rPr lang="he-IL" sz="1800" dirty="0">
                <a:latin typeface="Calibri" panose="020F0502020204030204" pitchFamily="34" charset="0"/>
                <a:cs typeface="Calibri" panose="020F0502020204030204" pitchFamily="34" charset="0"/>
              </a:rPr>
            </a:br>
            <a:endParaRPr lang="he-IL"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6264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2238357761"/>
              </p:ext>
            </p:extLst>
          </p:nvPr>
        </p:nvGraphicFramePr>
        <p:xfrm>
          <a:off x="688354" y="224148"/>
          <a:ext cx="10942320" cy="6368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454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קבוצה 9"/>
          <p:cNvGrpSpPr/>
          <p:nvPr/>
        </p:nvGrpSpPr>
        <p:grpSpPr>
          <a:xfrm>
            <a:off x="2108200" y="1376510"/>
            <a:ext cx="8990943" cy="5075090"/>
            <a:chOff x="2082837" y="2091266"/>
            <a:chExt cx="8127925" cy="3535046"/>
          </a:xfrm>
        </p:grpSpPr>
        <p:sp>
          <p:nvSpPr>
            <p:cNvPr id="11" name="מלבן 10"/>
            <p:cNvSpPr/>
            <p:nvPr/>
          </p:nvSpPr>
          <p:spPr>
            <a:xfrm>
              <a:off x="6245921" y="2929209"/>
              <a:ext cx="3964841" cy="632818"/>
            </a:xfrm>
            <a:prstGeom prst="rect">
              <a:avLst/>
            </a:prstGeom>
            <a:solidFill>
              <a:srgbClr val="4265AE"/>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צורה חופשית 12"/>
            <p:cNvSpPr/>
            <p:nvPr/>
          </p:nvSpPr>
          <p:spPr>
            <a:xfrm>
              <a:off x="6245921" y="2091266"/>
              <a:ext cx="3964841" cy="837943"/>
            </a:xfrm>
            <a:custGeom>
              <a:avLst/>
              <a:gdLst>
                <a:gd name="connsiteX0" fmla="*/ 0 w 3964841"/>
                <a:gd name="connsiteY0" fmla="*/ 0 h 837943"/>
                <a:gd name="connsiteX1" fmla="*/ 3964841 w 3964841"/>
                <a:gd name="connsiteY1" fmla="*/ 0 h 837943"/>
                <a:gd name="connsiteX2" fmla="*/ 3964841 w 3964841"/>
                <a:gd name="connsiteY2" fmla="*/ 837943 h 837943"/>
                <a:gd name="connsiteX3" fmla="*/ 0 w 3964841"/>
                <a:gd name="connsiteY3" fmla="*/ 837943 h 837943"/>
                <a:gd name="connsiteX4" fmla="*/ 0 w 3964841"/>
                <a:gd name="connsiteY4" fmla="*/ 0 h 83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4841" h="837943">
                  <a:moveTo>
                    <a:pt x="0" y="0"/>
                  </a:moveTo>
                  <a:lnTo>
                    <a:pt x="3964841" y="0"/>
                  </a:lnTo>
                  <a:lnTo>
                    <a:pt x="3964841" y="837943"/>
                  </a:lnTo>
                  <a:lnTo>
                    <a:pt x="0" y="837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5245" tIns="36830" rIns="55245" bIns="36830" numCol="1" spcCol="1270" anchor="ctr" anchorCtr="0">
              <a:noAutofit/>
            </a:bodyPr>
            <a:lstStyle/>
            <a:p>
              <a:pPr lvl="0" algn="r" defTabSz="1289050" rtl="1">
                <a:lnSpc>
                  <a:spcPct val="90000"/>
                </a:lnSpc>
                <a:spcBef>
                  <a:spcPct val="0"/>
                </a:spcBef>
                <a:spcAft>
                  <a:spcPct val="35000"/>
                </a:spcAft>
              </a:pPr>
              <a:endParaRPr lang="he-IL" sz="4400" kern="1200" dirty="0">
                <a:latin typeface="Calibri" panose="020F0502020204030204" pitchFamily="34" charset="0"/>
                <a:cs typeface="Calibri" panose="020F0502020204030204" pitchFamily="34" charset="0"/>
              </a:endParaRPr>
            </a:p>
          </p:txBody>
        </p:sp>
        <p:sp>
          <p:nvSpPr>
            <p:cNvPr id="14" name="מלבן 13"/>
            <p:cNvSpPr/>
            <p:nvPr/>
          </p:nvSpPr>
          <p:spPr>
            <a:xfrm>
              <a:off x="9919498" y="3783335"/>
              <a:ext cx="291264" cy="291264"/>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צורה חופשית 14"/>
            <p:cNvSpPr/>
            <p:nvPr/>
          </p:nvSpPr>
          <p:spPr>
            <a:xfrm>
              <a:off x="6245921" y="3589498"/>
              <a:ext cx="3687302" cy="678938"/>
            </a:xfrm>
            <a:custGeom>
              <a:avLst/>
              <a:gdLst>
                <a:gd name="connsiteX0" fmla="*/ 0 w 3687302"/>
                <a:gd name="connsiteY0" fmla="*/ 0 h 678938"/>
                <a:gd name="connsiteX1" fmla="*/ 3687302 w 3687302"/>
                <a:gd name="connsiteY1" fmla="*/ 0 h 678938"/>
                <a:gd name="connsiteX2" fmla="*/ 3687302 w 3687302"/>
                <a:gd name="connsiteY2" fmla="*/ 678938 h 678938"/>
                <a:gd name="connsiteX3" fmla="*/ 0 w 3687302"/>
                <a:gd name="connsiteY3" fmla="*/ 678938 h 678938"/>
                <a:gd name="connsiteX4" fmla="*/ 0 w 3687302"/>
                <a:gd name="connsiteY4" fmla="*/ 0 h 678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7302" h="678938">
                  <a:moveTo>
                    <a:pt x="0" y="0"/>
                  </a:moveTo>
                  <a:lnTo>
                    <a:pt x="3687302" y="0"/>
                  </a:lnTo>
                  <a:lnTo>
                    <a:pt x="3687302" y="678938"/>
                  </a:lnTo>
                  <a:lnTo>
                    <a:pt x="0" y="6789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lvl="0" algn="r" defTabSz="533400" rtl="1">
                <a:lnSpc>
                  <a:spcPct val="90000"/>
                </a:lnSpc>
                <a:spcBef>
                  <a:spcPct val="0"/>
                </a:spcBef>
                <a:spcAft>
                  <a:spcPct val="35000"/>
                </a:spcAft>
              </a:pPr>
              <a:r>
                <a:rPr lang="x-none" b="0" u="none" strike="noStrike" kern="1200" cap="none" smtClean="0">
                  <a:latin typeface="Calibri" panose="020F0502020204030204" pitchFamily="34" charset="0"/>
                  <a:ea typeface="Assistant"/>
                  <a:cs typeface="Calibri" panose="020F0502020204030204" pitchFamily="34" charset="0"/>
                  <a:sym typeface="Assistant"/>
                </a:rPr>
                <a:t>ספר לי מה תחושותיך</a:t>
              </a:r>
              <a:r>
                <a:rPr lang="he-IL" b="0" u="none" strike="noStrike" kern="1200" cap="none" dirty="0" smtClean="0">
                  <a:latin typeface="Calibri" panose="020F0502020204030204" pitchFamily="34" charset="0"/>
                  <a:ea typeface="Assistant"/>
                  <a:cs typeface="Calibri" panose="020F0502020204030204" pitchFamily="34" charset="0"/>
                  <a:sym typeface="Assistant"/>
                </a:rPr>
                <a:t> </a:t>
              </a:r>
              <a:r>
                <a:rPr lang="x-none" b="0" u="none" strike="noStrike" kern="1200" cap="none" smtClean="0">
                  <a:latin typeface="Calibri" panose="020F0502020204030204" pitchFamily="34" charset="0"/>
                  <a:ea typeface="Assistant"/>
                  <a:cs typeface="Calibri" panose="020F0502020204030204" pitchFamily="34" charset="0"/>
                  <a:sym typeface="Assistant"/>
                </a:rPr>
                <a:t>לגבי ההשתלבות שלך בשוק העבודה</a:t>
              </a:r>
              <a:r>
                <a:rPr lang="he-IL" b="0" u="none" strike="noStrike" kern="1200" cap="none" dirty="0" smtClean="0">
                  <a:latin typeface="Calibri" panose="020F0502020204030204" pitchFamily="34" charset="0"/>
                  <a:ea typeface="Assistant"/>
                  <a:cs typeface="Calibri" panose="020F0502020204030204" pitchFamily="34" charset="0"/>
                  <a:sym typeface="Assistant"/>
                </a:rPr>
                <a:t>?</a:t>
              </a:r>
              <a:endParaRPr lang="he-IL" kern="1200" dirty="0">
                <a:latin typeface="Calibri" panose="020F0502020204030204" pitchFamily="34" charset="0"/>
                <a:cs typeface="Calibri" panose="020F0502020204030204" pitchFamily="34" charset="0"/>
              </a:endParaRPr>
            </a:p>
          </p:txBody>
        </p:sp>
        <p:sp>
          <p:nvSpPr>
            <p:cNvPr id="16" name="מלבן 15"/>
            <p:cNvSpPr/>
            <p:nvPr/>
          </p:nvSpPr>
          <p:spPr>
            <a:xfrm>
              <a:off x="9919498" y="4462273"/>
              <a:ext cx="291264" cy="291264"/>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צורה חופשית 16"/>
            <p:cNvSpPr/>
            <p:nvPr/>
          </p:nvSpPr>
          <p:spPr>
            <a:xfrm>
              <a:off x="6245921" y="4268436"/>
              <a:ext cx="3687302" cy="678938"/>
            </a:xfrm>
            <a:custGeom>
              <a:avLst/>
              <a:gdLst>
                <a:gd name="connsiteX0" fmla="*/ 0 w 3687302"/>
                <a:gd name="connsiteY0" fmla="*/ 0 h 678938"/>
                <a:gd name="connsiteX1" fmla="*/ 3687302 w 3687302"/>
                <a:gd name="connsiteY1" fmla="*/ 0 h 678938"/>
                <a:gd name="connsiteX2" fmla="*/ 3687302 w 3687302"/>
                <a:gd name="connsiteY2" fmla="*/ 678938 h 678938"/>
                <a:gd name="connsiteX3" fmla="*/ 0 w 3687302"/>
                <a:gd name="connsiteY3" fmla="*/ 678938 h 678938"/>
                <a:gd name="connsiteX4" fmla="*/ 0 w 3687302"/>
                <a:gd name="connsiteY4" fmla="*/ 0 h 678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7302" h="678938">
                  <a:moveTo>
                    <a:pt x="0" y="0"/>
                  </a:moveTo>
                  <a:lnTo>
                    <a:pt x="3687302" y="0"/>
                  </a:lnTo>
                  <a:lnTo>
                    <a:pt x="3687302" y="678938"/>
                  </a:lnTo>
                  <a:lnTo>
                    <a:pt x="0" y="6789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lvl="0" algn="r" defTabSz="533400" rtl="1">
                <a:lnSpc>
                  <a:spcPct val="90000"/>
                </a:lnSpc>
                <a:spcBef>
                  <a:spcPct val="0"/>
                </a:spcBef>
                <a:spcAft>
                  <a:spcPct val="35000"/>
                </a:spcAft>
              </a:pPr>
              <a:r>
                <a:rPr lang="he-IL" kern="1200" dirty="0" smtClean="0">
                  <a:latin typeface="Calibri" panose="020F0502020204030204" pitchFamily="34" charset="0"/>
                  <a:cs typeface="Calibri" panose="020F0502020204030204" pitchFamily="34" charset="0"/>
                </a:rPr>
                <a:t>תאר/י את האתגרים שפגשת</a:t>
              </a:r>
              <a:endParaRPr lang="he-IL" kern="1200" dirty="0">
                <a:latin typeface="Calibri" panose="020F0502020204030204" pitchFamily="34" charset="0"/>
                <a:cs typeface="Calibri" panose="020F0502020204030204" pitchFamily="34" charset="0"/>
              </a:endParaRPr>
            </a:p>
          </p:txBody>
        </p:sp>
        <p:sp>
          <p:nvSpPr>
            <p:cNvPr id="18" name="מלבן 17"/>
            <p:cNvSpPr/>
            <p:nvPr/>
          </p:nvSpPr>
          <p:spPr>
            <a:xfrm>
              <a:off x="9919498" y="5141211"/>
              <a:ext cx="291264" cy="291264"/>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צורה חופשית 18"/>
            <p:cNvSpPr/>
            <p:nvPr/>
          </p:nvSpPr>
          <p:spPr>
            <a:xfrm>
              <a:off x="6245921" y="4947374"/>
              <a:ext cx="3687302" cy="678938"/>
            </a:xfrm>
            <a:custGeom>
              <a:avLst/>
              <a:gdLst>
                <a:gd name="connsiteX0" fmla="*/ 0 w 3687302"/>
                <a:gd name="connsiteY0" fmla="*/ 0 h 678938"/>
                <a:gd name="connsiteX1" fmla="*/ 3687302 w 3687302"/>
                <a:gd name="connsiteY1" fmla="*/ 0 h 678938"/>
                <a:gd name="connsiteX2" fmla="*/ 3687302 w 3687302"/>
                <a:gd name="connsiteY2" fmla="*/ 678938 h 678938"/>
                <a:gd name="connsiteX3" fmla="*/ 0 w 3687302"/>
                <a:gd name="connsiteY3" fmla="*/ 678938 h 678938"/>
                <a:gd name="connsiteX4" fmla="*/ 0 w 3687302"/>
                <a:gd name="connsiteY4" fmla="*/ 0 h 678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7302" h="678938">
                  <a:moveTo>
                    <a:pt x="0" y="0"/>
                  </a:moveTo>
                  <a:lnTo>
                    <a:pt x="3687302" y="0"/>
                  </a:lnTo>
                  <a:lnTo>
                    <a:pt x="3687302" y="678938"/>
                  </a:lnTo>
                  <a:lnTo>
                    <a:pt x="0" y="6789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lvl="0" algn="r" defTabSz="533400" rtl="1">
                <a:lnSpc>
                  <a:spcPct val="90000"/>
                </a:lnSpc>
                <a:spcBef>
                  <a:spcPct val="0"/>
                </a:spcBef>
                <a:spcAft>
                  <a:spcPct val="35000"/>
                </a:spcAft>
              </a:pPr>
              <a:endParaRPr lang="he-IL" sz="2000" kern="1200">
                <a:latin typeface="Calibri" panose="020F0502020204030204" pitchFamily="34" charset="0"/>
                <a:cs typeface="Calibri" panose="020F0502020204030204" pitchFamily="34" charset="0"/>
              </a:endParaRPr>
            </a:p>
          </p:txBody>
        </p:sp>
        <p:sp>
          <p:nvSpPr>
            <p:cNvPr id="20" name="מלבן 19"/>
            <p:cNvSpPr/>
            <p:nvPr/>
          </p:nvSpPr>
          <p:spPr>
            <a:xfrm>
              <a:off x="2082837" y="2929209"/>
              <a:ext cx="3964841" cy="632818"/>
            </a:xfrm>
            <a:prstGeom prst="rect">
              <a:avLst/>
            </a:prstGeom>
            <a:solidFill>
              <a:srgbClr val="4265AE"/>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צורה חופשית 21"/>
            <p:cNvSpPr/>
            <p:nvPr/>
          </p:nvSpPr>
          <p:spPr>
            <a:xfrm>
              <a:off x="2082837" y="2091266"/>
              <a:ext cx="3964841" cy="837943"/>
            </a:xfrm>
            <a:custGeom>
              <a:avLst/>
              <a:gdLst>
                <a:gd name="connsiteX0" fmla="*/ 0 w 3964841"/>
                <a:gd name="connsiteY0" fmla="*/ 0 h 837943"/>
                <a:gd name="connsiteX1" fmla="*/ 3964841 w 3964841"/>
                <a:gd name="connsiteY1" fmla="*/ 0 h 837943"/>
                <a:gd name="connsiteX2" fmla="*/ 3964841 w 3964841"/>
                <a:gd name="connsiteY2" fmla="*/ 837943 h 837943"/>
                <a:gd name="connsiteX3" fmla="*/ 0 w 3964841"/>
                <a:gd name="connsiteY3" fmla="*/ 837943 h 837943"/>
                <a:gd name="connsiteX4" fmla="*/ 0 w 3964841"/>
                <a:gd name="connsiteY4" fmla="*/ 0 h 83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4841" h="837943">
                  <a:moveTo>
                    <a:pt x="0" y="0"/>
                  </a:moveTo>
                  <a:lnTo>
                    <a:pt x="3964841" y="0"/>
                  </a:lnTo>
                  <a:lnTo>
                    <a:pt x="3964841" y="837943"/>
                  </a:lnTo>
                  <a:lnTo>
                    <a:pt x="0" y="8379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5245" tIns="36830" rIns="55245" bIns="36830" numCol="1" spcCol="1270" anchor="ctr" anchorCtr="0">
              <a:noAutofit/>
            </a:bodyPr>
            <a:lstStyle/>
            <a:p>
              <a:pPr lvl="0" algn="r" defTabSz="1289050" rtl="1">
                <a:lnSpc>
                  <a:spcPct val="90000"/>
                </a:lnSpc>
                <a:spcBef>
                  <a:spcPct val="0"/>
                </a:spcBef>
                <a:spcAft>
                  <a:spcPct val="35000"/>
                </a:spcAft>
              </a:pPr>
              <a:endParaRPr lang="he-IL" sz="4400" kern="1200" dirty="0">
                <a:latin typeface="Calibri" panose="020F0502020204030204" pitchFamily="34" charset="0"/>
                <a:cs typeface="Calibri" panose="020F0502020204030204" pitchFamily="34" charset="0"/>
              </a:endParaRPr>
            </a:p>
          </p:txBody>
        </p:sp>
        <p:sp>
          <p:nvSpPr>
            <p:cNvPr id="23" name="מלבן 22"/>
            <p:cNvSpPr/>
            <p:nvPr/>
          </p:nvSpPr>
          <p:spPr>
            <a:xfrm>
              <a:off x="5756414" y="3783335"/>
              <a:ext cx="291264" cy="291264"/>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צורה חופשית 23"/>
            <p:cNvSpPr/>
            <p:nvPr/>
          </p:nvSpPr>
          <p:spPr>
            <a:xfrm>
              <a:off x="2082837" y="3589498"/>
              <a:ext cx="3687302" cy="678938"/>
            </a:xfrm>
            <a:custGeom>
              <a:avLst/>
              <a:gdLst>
                <a:gd name="connsiteX0" fmla="*/ 0 w 3687302"/>
                <a:gd name="connsiteY0" fmla="*/ 0 h 678938"/>
                <a:gd name="connsiteX1" fmla="*/ 3687302 w 3687302"/>
                <a:gd name="connsiteY1" fmla="*/ 0 h 678938"/>
                <a:gd name="connsiteX2" fmla="*/ 3687302 w 3687302"/>
                <a:gd name="connsiteY2" fmla="*/ 678938 h 678938"/>
                <a:gd name="connsiteX3" fmla="*/ 0 w 3687302"/>
                <a:gd name="connsiteY3" fmla="*/ 678938 h 678938"/>
                <a:gd name="connsiteX4" fmla="*/ 0 w 3687302"/>
                <a:gd name="connsiteY4" fmla="*/ 0 h 678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7302" h="678938">
                  <a:moveTo>
                    <a:pt x="0" y="0"/>
                  </a:moveTo>
                  <a:lnTo>
                    <a:pt x="3687302" y="0"/>
                  </a:lnTo>
                  <a:lnTo>
                    <a:pt x="3687302" y="678938"/>
                  </a:lnTo>
                  <a:lnTo>
                    <a:pt x="0" y="6789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lvl="0" algn="r" defTabSz="533400" rtl="1">
                <a:lnSpc>
                  <a:spcPct val="90000"/>
                </a:lnSpc>
                <a:spcBef>
                  <a:spcPct val="0"/>
                </a:spcBef>
                <a:spcAft>
                  <a:spcPct val="35000"/>
                </a:spcAft>
              </a:pPr>
              <a:r>
                <a:rPr lang="he-IL" b="0" u="none" strike="noStrike" kern="1200" cap="none" dirty="0" smtClean="0">
                  <a:latin typeface="Calibri" panose="020F0502020204030204" pitchFamily="34" charset="0"/>
                  <a:ea typeface="Assistant"/>
                  <a:cs typeface="Calibri" panose="020F0502020204030204" pitchFamily="34" charset="0"/>
                  <a:sym typeface="Assistant"/>
                </a:rPr>
                <a:t>מה לדעתך נדרש על מנת לקדם השתלבות בשוק התעסוקה לבעלי מוגבלויות?</a:t>
              </a:r>
              <a:endParaRPr lang="he-IL" kern="1200" dirty="0">
                <a:latin typeface="Calibri" panose="020F0502020204030204" pitchFamily="34" charset="0"/>
                <a:cs typeface="Calibri" panose="020F0502020204030204" pitchFamily="34" charset="0"/>
              </a:endParaRPr>
            </a:p>
          </p:txBody>
        </p:sp>
        <p:sp>
          <p:nvSpPr>
            <p:cNvPr id="25" name="מלבן 24"/>
            <p:cNvSpPr/>
            <p:nvPr/>
          </p:nvSpPr>
          <p:spPr>
            <a:xfrm>
              <a:off x="5756414" y="4462273"/>
              <a:ext cx="291264" cy="291264"/>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צורה חופשית 25"/>
            <p:cNvSpPr/>
            <p:nvPr/>
          </p:nvSpPr>
          <p:spPr>
            <a:xfrm>
              <a:off x="2082837" y="4268436"/>
              <a:ext cx="3687302" cy="678938"/>
            </a:xfrm>
            <a:custGeom>
              <a:avLst/>
              <a:gdLst>
                <a:gd name="connsiteX0" fmla="*/ 0 w 3687302"/>
                <a:gd name="connsiteY0" fmla="*/ 0 h 678938"/>
                <a:gd name="connsiteX1" fmla="*/ 3687302 w 3687302"/>
                <a:gd name="connsiteY1" fmla="*/ 0 h 678938"/>
                <a:gd name="connsiteX2" fmla="*/ 3687302 w 3687302"/>
                <a:gd name="connsiteY2" fmla="*/ 678938 h 678938"/>
                <a:gd name="connsiteX3" fmla="*/ 0 w 3687302"/>
                <a:gd name="connsiteY3" fmla="*/ 678938 h 678938"/>
                <a:gd name="connsiteX4" fmla="*/ 0 w 3687302"/>
                <a:gd name="connsiteY4" fmla="*/ 0 h 678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7302" h="678938">
                  <a:moveTo>
                    <a:pt x="0" y="0"/>
                  </a:moveTo>
                  <a:lnTo>
                    <a:pt x="3687302" y="0"/>
                  </a:lnTo>
                  <a:lnTo>
                    <a:pt x="3687302" y="678938"/>
                  </a:lnTo>
                  <a:lnTo>
                    <a:pt x="0" y="6789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lvl="0" algn="r" defTabSz="533400" rtl="1">
                <a:lnSpc>
                  <a:spcPct val="90000"/>
                </a:lnSpc>
                <a:spcBef>
                  <a:spcPct val="0"/>
                </a:spcBef>
                <a:spcAft>
                  <a:spcPct val="35000"/>
                </a:spcAft>
              </a:pPr>
              <a:r>
                <a:rPr lang="he-IL" b="0" u="none" strike="noStrike" kern="1200" cap="none" dirty="0" smtClean="0">
                  <a:latin typeface="Calibri" panose="020F0502020204030204" pitchFamily="34" charset="0"/>
                  <a:ea typeface="Assistant"/>
                  <a:cs typeface="Calibri" panose="020F0502020204030204" pitchFamily="34" charset="0"/>
                  <a:sym typeface="Assistant"/>
                </a:rPr>
                <a:t>האם לדעתך הכשרה למנהלים בכירים במגזר הציבורי יכולה לסייע בשיפור ההשתלבות שלך בשוק העבודה? במידה וכן, כיצד? </a:t>
              </a:r>
              <a:endParaRPr lang="he-IL" kern="1200" dirty="0">
                <a:latin typeface="Calibri" panose="020F0502020204030204" pitchFamily="34" charset="0"/>
                <a:cs typeface="Calibri" panose="020F0502020204030204" pitchFamily="34" charset="0"/>
              </a:endParaRPr>
            </a:p>
          </p:txBody>
        </p:sp>
        <p:sp>
          <p:nvSpPr>
            <p:cNvPr id="27" name="מלבן 26"/>
            <p:cNvSpPr/>
            <p:nvPr/>
          </p:nvSpPr>
          <p:spPr>
            <a:xfrm>
              <a:off x="5756414" y="5141211"/>
              <a:ext cx="291264" cy="291264"/>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צורה חופשית 27"/>
            <p:cNvSpPr/>
            <p:nvPr/>
          </p:nvSpPr>
          <p:spPr>
            <a:xfrm>
              <a:off x="2082837" y="4947374"/>
              <a:ext cx="3687302" cy="678938"/>
            </a:xfrm>
            <a:custGeom>
              <a:avLst/>
              <a:gdLst>
                <a:gd name="connsiteX0" fmla="*/ 0 w 3687302"/>
                <a:gd name="connsiteY0" fmla="*/ 0 h 678938"/>
                <a:gd name="connsiteX1" fmla="*/ 3687302 w 3687302"/>
                <a:gd name="connsiteY1" fmla="*/ 0 h 678938"/>
                <a:gd name="connsiteX2" fmla="*/ 3687302 w 3687302"/>
                <a:gd name="connsiteY2" fmla="*/ 678938 h 678938"/>
                <a:gd name="connsiteX3" fmla="*/ 0 w 3687302"/>
                <a:gd name="connsiteY3" fmla="*/ 678938 h 678938"/>
                <a:gd name="connsiteX4" fmla="*/ 0 w 3687302"/>
                <a:gd name="connsiteY4" fmla="*/ 0 h 678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7302" h="678938">
                  <a:moveTo>
                    <a:pt x="0" y="0"/>
                  </a:moveTo>
                  <a:lnTo>
                    <a:pt x="3687302" y="0"/>
                  </a:lnTo>
                  <a:lnTo>
                    <a:pt x="3687302" y="678938"/>
                  </a:lnTo>
                  <a:lnTo>
                    <a:pt x="0" y="6789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lvl="0" algn="r" defTabSz="533400" rtl="1">
                <a:lnSpc>
                  <a:spcPct val="90000"/>
                </a:lnSpc>
                <a:spcBef>
                  <a:spcPct val="0"/>
                </a:spcBef>
                <a:spcAft>
                  <a:spcPct val="35000"/>
                </a:spcAft>
              </a:pPr>
              <a:endParaRPr lang="he-IL" sz="2000" kern="1200">
                <a:latin typeface="Calibri" panose="020F0502020204030204" pitchFamily="34" charset="0"/>
                <a:cs typeface="Calibri" panose="020F0502020204030204" pitchFamily="34" charset="0"/>
              </a:endParaRPr>
            </a:p>
          </p:txBody>
        </p:sp>
      </p:grpSp>
      <p:sp>
        <p:nvSpPr>
          <p:cNvPr id="9" name="כותרת 8"/>
          <p:cNvSpPr>
            <a:spLocks noGrp="1"/>
          </p:cNvSpPr>
          <p:nvPr>
            <p:ph type="title"/>
          </p:nvPr>
        </p:nvSpPr>
        <p:spPr>
          <a:xfrm>
            <a:off x="583543" y="447012"/>
            <a:ext cx="10515600" cy="1325563"/>
          </a:xfrm>
        </p:spPr>
        <p:txBody>
          <a:bodyPr>
            <a:normAutofit/>
          </a:bodyPr>
          <a:lstStyle/>
          <a:p>
            <a:pPr lvl="0"/>
            <a:r>
              <a:rPr lang="he-IL" sz="4000" dirty="0" smtClean="0">
                <a:latin typeface="Calibri" panose="020F0502020204030204" pitchFamily="34" charset="0"/>
                <a:cs typeface="Calibri" panose="020F0502020204030204" pitchFamily="34" charset="0"/>
              </a:rPr>
              <a:t>שאלות לראיון הפרסונות </a:t>
            </a:r>
            <a:r>
              <a:rPr lang="he-IL" sz="4000" dirty="0">
                <a:latin typeface="Calibri" panose="020F0502020204030204" pitchFamily="34" charset="0"/>
                <a:cs typeface="Calibri" panose="020F0502020204030204" pitchFamily="34" charset="0"/>
              </a:rPr>
              <a:t>חיבור לבעיה/ צורך</a:t>
            </a:r>
            <a:br>
              <a:rPr lang="he-IL" sz="4000" dirty="0">
                <a:latin typeface="Calibri" panose="020F0502020204030204" pitchFamily="34" charset="0"/>
                <a:cs typeface="Calibri" panose="020F0502020204030204" pitchFamily="34" charset="0"/>
              </a:rPr>
            </a:br>
            <a:endParaRPr lang="he-IL" sz="4000" dirty="0">
              <a:latin typeface="Calibri" panose="020F0502020204030204" pitchFamily="34" charset="0"/>
              <a:cs typeface="Calibri" panose="020F0502020204030204" pitchFamily="34" charset="0"/>
            </a:endParaRPr>
          </a:p>
        </p:txBody>
      </p:sp>
      <p:sp>
        <p:nvSpPr>
          <p:cNvPr id="29" name="TextBox 28"/>
          <p:cNvSpPr txBox="1"/>
          <p:nvPr/>
        </p:nvSpPr>
        <p:spPr>
          <a:xfrm>
            <a:off x="2433237" y="2579503"/>
            <a:ext cx="3753780" cy="1323439"/>
          </a:xfrm>
          <a:prstGeom prst="rect">
            <a:avLst/>
          </a:prstGeom>
          <a:noFill/>
        </p:spPr>
        <p:txBody>
          <a:bodyPr wrap="square" rtlCol="1">
            <a:spAutoFit/>
          </a:bodyPr>
          <a:lstStyle/>
          <a:p>
            <a:pPr lvl="0"/>
            <a:r>
              <a:rPr lang="he-IL" sz="2400" b="1" dirty="0">
                <a:solidFill>
                  <a:schemeClr val="bg1"/>
                </a:solidFill>
                <a:latin typeface="Calibri" panose="020F0502020204030204" pitchFamily="34" charset="0"/>
                <a:cs typeface="Calibri" panose="020F0502020204030204" pitchFamily="34" charset="0"/>
              </a:rPr>
              <a:t>בדיקת היתכנות והתאמה של השירות/המוצר</a:t>
            </a:r>
          </a:p>
          <a:p>
            <a:endParaRPr lang="he-IL" sz="3200" b="1" dirty="0">
              <a:solidFill>
                <a:schemeClr val="bg1"/>
              </a:solidFill>
              <a:latin typeface="Calibri" panose="020F0502020204030204" pitchFamily="34" charset="0"/>
              <a:cs typeface="Calibri" panose="020F0502020204030204" pitchFamily="34" charset="0"/>
            </a:endParaRPr>
          </a:p>
        </p:txBody>
      </p:sp>
      <p:sp>
        <p:nvSpPr>
          <p:cNvPr id="30" name="TextBox 29"/>
          <p:cNvSpPr txBox="1"/>
          <p:nvPr/>
        </p:nvSpPr>
        <p:spPr>
          <a:xfrm>
            <a:off x="7682993" y="2768311"/>
            <a:ext cx="2446473" cy="830997"/>
          </a:xfrm>
          <a:prstGeom prst="rect">
            <a:avLst/>
          </a:prstGeom>
          <a:noFill/>
        </p:spPr>
        <p:txBody>
          <a:bodyPr wrap="square" rtlCol="1">
            <a:spAutoFit/>
          </a:bodyPr>
          <a:lstStyle/>
          <a:p>
            <a:pPr lvl="0"/>
            <a:r>
              <a:rPr lang="he-IL" sz="2400" b="1" dirty="0" smtClean="0">
                <a:solidFill>
                  <a:schemeClr val="bg1"/>
                </a:solidFill>
                <a:latin typeface="Calibri" panose="020F0502020204030204" pitchFamily="34" charset="0"/>
                <a:cs typeface="Calibri" panose="020F0502020204030204" pitchFamily="34" charset="0"/>
              </a:rPr>
              <a:t>חיבור לבעיה/ צורך</a:t>
            </a:r>
            <a:br>
              <a:rPr lang="he-IL" sz="2400" b="1" dirty="0" smtClean="0">
                <a:solidFill>
                  <a:schemeClr val="bg1"/>
                </a:solidFill>
                <a:latin typeface="Calibri" panose="020F0502020204030204" pitchFamily="34" charset="0"/>
                <a:cs typeface="Calibri" panose="020F0502020204030204" pitchFamily="34" charset="0"/>
              </a:rPr>
            </a:br>
            <a:endParaRPr lang="he-IL" sz="2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5490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F097CE4E-19B3-47FC-8CCC-2B46498C2387}"/>
              </a:ext>
            </a:extLst>
          </p:cNvPr>
          <p:cNvSpPr>
            <a:spLocks noGrp="1"/>
          </p:cNvSpPr>
          <p:nvPr>
            <p:ph type="title"/>
          </p:nvPr>
        </p:nvSpPr>
        <p:spPr/>
        <p:txBody>
          <a:bodyPr/>
          <a:lstStyle/>
          <a:p>
            <a:r>
              <a:rPr lang="he-IL" dirty="0" smtClean="0">
                <a:latin typeface="Calibri" panose="020F0502020204030204" pitchFamily="34" charset="0"/>
                <a:cs typeface="Calibri" panose="020F0502020204030204" pitchFamily="34" charset="0"/>
              </a:rPr>
              <a:t>אפיון בסיסי של פרסונה</a:t>
            </a:r>
            <a:endParaRPr lang="he-IL" dirty="0">
              <a:latin typeface="Calibri" panose="020F0502020204030204" pitchFamily="34" charset="0"/>
              <a:cs typeface="Calibri" panose="020F0502020204030204" pitchFamily="34" charset="0"/>
            </a:endParaRPr>
          </a:p>
        </p:txBody>
      </p:sp>
      <p:sp>
        <p:nvSpPr>
          <p:cNvPr id="5" name="מציין מיקום טקסט 4">
            <a:extLst>
              <a:ext uri="{FF2B5EF4-FFF2-40B4-BE49-F238E27FC236}">
                <a16:creationId xmlns:a16="http://schemas.microsoft.com/office/drawing/2014/main" id="{7906DADB-9C90-4529-8C9C-0FBDF031CF8B}"/>
              </a:ext>
            </a:extLst>
          </p:cNvPr>
          <p:cNvSpPr>
            <a:spLocks noGrp="1"/>
          </p:cNvSpPr>
          <p:nvPr>
            <p:ph type="body" sz="quarter" idx="13"/>
          </p:nvPr>
        </p:nvSpPr>
        <p:spPr/>
        <p:txBody>
          <a:bodyPr>
            <a:normAutofit/>
          </a:bodyPr>
          <a:lstStyle/>
          <a:p>
            <a:pPr marL="0" indent="0">
              <a:spcBef>
                <a:spcPts val="0"/>
              </a:spcBef>
              <a:buNone/>
            </a:pPr>
            <a:endParaRPr lang="he-IL" sz="2400" dirty="0">
              <a:latin typeface="Calibri" panose="020F0502020204030204" pitchFamily="34" charset="0"/>
              <a:cs typeface="Calibri" panose="020F0502020204030204" pitchFamily="34" charset="0"/>
            </a:endParaRPr>
          </a:p>
          <a:p>
            <a:pPr marL="0" indent="0">
              <a:spcBef>
                <a:spcPts val="0"/>
              </a:spcBef>
              <a:buNone/>
            </a:pPr>
            <a:endParaRPr lang="he-IL" sz="2400" dirty="0">
              <a:latin typeface="Calibri" panose="020F0502020204030204" pitchFamily="34" charset="0"/>
              <a:cs typeface="Calibri" panose="020F0502020204030204" pitchFamily="34" charset="0"/>
            </a:endParaRPr>
          </a:p>
          <a:p>
            <a:pPr marL="0" marR="0" lvl="0" indent="0" algn="r" rtl="1">
              <a:spcBef>
                <a:spcPts val="0"/>
              </a:spcBef>
              <a:spcAft>
                <a:spcPts val="0"/>
              </a:spcAft>
              <a:buNone/>
            </a:pPr>
            <a:endParaRPr lang="he-IL" sz="2600" dirty="0">
              <a:solidFill>
                <a:srgbClr val="00B0F0"/>
              </a:solidFill>
              <a:latin typeface="Calibri" panose="020F0502020204030204" pitchFamily="34" charset="0"/>
              <a:cs typeface="Calibri" panose="020F0502020204030204" pitchFamily="34" charset="0"/>
            </a:endParaRPr>
          </a:p>
        </p:txBody>
      </p:sp>
      <p:pic>
        <p:nvPicPr>
          <p:cNvPr id="6" name="תמונה 5">
            <a:extLst>
              <a:ext uri="{FF2B5EF4-FFF2-40B4-BE49-F238E27FC236}">
                <a16:creationId xmlns:a16="http://schemas.microsoft.com/office/drawing/2014/main" id="{F01753CF-DF4A-4A3A-9ABD-9C16AA9437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9843"/>
          <a:stretch/>
        </p:blipFill>
        <p:spPr>
          <a:xfrm>
            <a:off x="10939617" y="3342495"/>
            <a:ext cx="322469" cy="352638"/>
          </a:xfrm>
          <a:prstGeom prst="rect">
            <a:avLst/>
          </a:prstGeom>
        </p:spPr>
      </p:pic>
      <p:graphicFrame>
        <p:nvGraphicFramePr>
          <p:cNvPr id="2" name="טבלה 1"/>
          <p:cNvGraphicFramePr>
            <a:graphicFrameLocks noGrp="1"/>
          </p:cNvGraphicFramePr>
          <p:nvPr>
            <p:extLst>
              <p:ext uri="{D42A27DB-BD31-4B8C-83A1-F6EECF244321}">
                <p14:modId xmlns:p14="http://schemas.microsoft.com/office/powerpoint/2010/main" val="2209051945"/>
              </p:ext>
            </p:extLst>
          </p:nvPr>
        </p:nvGraphicFramePr>
        <p:xfrm>
          <a:off x="2008164" y="2354474"/>
          <a:ext cx="9881652" cy="3587325"/>
        </p:xfrm>
        <a:graphic>
          <a:graphicData uri="http://schemas.openxmlformats.org/drawingml/2006/table">
            <a:tbl>
              <a:tblPr rtl="1" firstRow="1" bandRow="1">
                <a:tableStyleId>{5C22544A-7EE6-4342-B048-85BDC9FD1C3A}</a:tableStyleId>
              </a:tblPr>
              <a:tblGrid>
                <a:gridCol w="3293884">
                  <a:extLst>
                    <a:ext uri="{9D8B030D-6E8A-4147-A177-3AD203B41FA5}">
                      <a16:colId xmlns:a16="http://schemas.microsoft.com/office/drawing/2014/main" val="20000"/>
                    </a:ext>
                  </a:extLst>
                </a:gridCol>
                <a:gridCol w="3293884">
                  <a:extLst>
                    <a:ext uri="{9D8B030D-6E8A-4147-A177-3AD203B41FA5}">
                      <a16:colId xmlns:a16="http://schemas.microsoft.com/office/drawing/2014/main" val="20001"/>
                    </a:ext>
                  </a:extLst>
                </a:gridCol>
                <a:gridCol w="3293884">
                  <a:extLst>
                    <a:ext uri="{9D8B030D-6E8A-4147-A177-3AD203B41FA5}">
                      <a16:colId xmlns:a16="http://schemas.microsoft.com/office/drawing/2014/main" val="20002"/>
                    </a:ext>
                  </a:extLst>
                </a:gridCol>
              </a:tblGrid>
              <a:tr h="0">
                <a:tc>
                  <a:txBody>
                    <a:bodyPr/>
                    <a:lstStyle/>
                    <a:p>
                      <a:pPr algn="ctr" rtl="1"/>
                      <a:endParaRPr lang="he-IL" sz="2400" b="1" dirty="0">
                        <a:latin typeface="Calibri" panose="020F0502020204030204" pitchFamily="34" charset="0"/>
                        <a:cs typeface="Calibri" panose="020F0502020204030204" pitchFamily="34" charset="0"/>
                      </a:endParaRPr>
                    </a:p>
                  </a:txBody>
                  <a:tcPr anchor="ctr">
                    <a:solidFill>
                      <a:srgbClr val="4265AE"/>
                    </a:solidFill>
                  </a:tcPr>
                </a:tc>
                <a:tc>
                  <a:txBody>
                    <a:bodyPr/>
                    <a:lstStyle/>
                    <a:p>
                      <a:pPr algn="ctr" rtl="1"/>
                      <a:r>
                        <a:rPr lang="he-IL" sz="2800" b="1" dirty="0" smtClean="0">
                          <a:latin typeface="Calibri" panose="020F0502020204030204" pitchFamily="34" charset="0"/>
                          <a:cs typeface="Calibri" panose="020F0502020204030204" pitchFamily="34" charset="0"/>
                        </a:rPr>
                        <a:t>פרסונה 1</a:t>
                      </a:r>
                      <a:endParaRPr lang="he-IL" sz="2800" b="1" dirty="0">
                        <a:latin typeface="Calibri" panose="020F0502020204030204" pitchFamily="34" charset="0"/>
                        <a:cs typeface="Calibri" panose="020F0502020204030204" pitchFamily="34" charset="0"/>
                      </a:endParaRPr>
                    </a:p>
                  </a:txBody>
                  <a:tcPr anchor="ctr">
                    <a:solidFill>
                      <a:srgbClr val="4265AE"/>
                    </a:solidFill>
                  </a:tcPr>
                </a:tc>
                <a:tc>
                  <a:txBody>
                    <a:bodyPr/>
                    <a:lstStyle/>
                    <a:p>
                      <a:pPr algn="ctr" rtl="1"/>
                      <a:r>
                        <a:rPr lang="he-IL" sz="2800" b="1" dirty="0" smtClean="0">
                          <a:latin typeface="Calibri" panose="020F0502020204030204" pitchFamily="34" charset="0"/>
                          <a:cs typeface="Calibri" panose="020F0502020204030204" pitchFamily="34" charset="0"/>
                        </a:rPr>
                        <a:t>פרסונה 2</a:t>
                      </a:r>
                      <a:endParaRPr lang="he-IL" sz="2800" b="1" dirty="0">
                        <a:latin typeface="Calibri" panose="020F0502020204030204" pitchFamily="34" charset="0"/>
                        <a:cs typeface="Calibri" panose="020F0502020204030204" pitchFamily="34" charset="0"/>
                      </a:endParaRPr>
                    </a:p>
                  </a:txBody>
                  <a:tcPr anchor="ctr">
                    <a:solidFill>
                      <a:srgbClr val="4265AE"/>
                    </a:solidFill>
                  </a:tcPr>
                </a:tc>
                <a:extLst>
                  <a:ext uri="{0D108BD9-81ED-4DB2-BD59-A6C34878D82A}">
                    <a16:rowId xmlns:a16="http://schemas.microsoft.com/office/drawing/2014/main" val="10000"/>
                  </a:ext>
                </a:extLst>
              </a:tr>
              <a:tr h="613833">
                <a:tc>
                  <a:txBody>
                    <a:bodyPr/>
                    <a:lstStyle/>
                    <a:p>
                      <a:pPr algn="ctr" rtl="1"/>
                      <a:r>
                        <a:rPr lang="he-IL" sz="2400" b="1" dirty="0" smtClean="0">
                          <a:latin typeface="Calibri" panose="020F0502020204030204" pitchFamily="34" charset="0"/>
                          <a:cs typeface="Calibri" panose="020F0502020204030204" pitchFamily="34" charset="0"/>
                        </a:rPr>
                        <a:t>שם</a:t>
                      </a:r>
                      <a:endParaRPr lang="he-IL" sz="2400" b="1" dirty="0">
                        <a:latin typeface="Calibri" panose="020F0502020204030204" pitchFamily="34" charset="0"/>
                        <a:cs typeface="Calibri" panose="020F0502020204030204" pitchFamily="34" charset="0"/>
                      </a:endParaRPr>
                    </a:p>
                  </a:txBody>
                  <a:tcPr/>
                </a:tc>
                <a:tc>
                  <a:txBody>
                    <a:bodyPr/>
                    <a:lstStyle/>
                    <a:p>
                      <a:pPr rtl="1"/>
                      <a:endParaRPr lang="he-IL" sz="2800" b="1" dirty="0">
                        <a:latin typeface="Calibri" panose="020F0502020204030204" pitchFamily="34" charset="0"/>
                        <a:cs typeface="Calibri" panose="020F0502020204030204" pitchFamily="34" charset="0"/>
                      </a:endParaRPr>
                    </a:p>
                  </a:txBody>
                  <a:tcPr/>
                </a:tc>
                <a:tc>
                  <a:txBody>
                    <a:bodyPr/>
                    <a:lstStyle/>
                    <a:p>
                      <a:pPr rtl="1"/>
                      <a:endParaRPr lang="he-IL" sz="2800" b="1">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613833">
                <a:tc>
                  <a:txBody>
                    <a:bodyPr/>
                    <a:lstStyle/>
                    <a:p>
                      <a:pPr algn="ctr" rtl="1"/>
                      <a:r>
                        <a:rPr lang="he-IL" sz="2400" b="1" dirty="0" smtClean="0">
                          <a:latin typeface="Calibri" panose="020F0502020204030204" pitchFamily="34" charset="0"/>
                          <a:cs typeface="Calibri" panose="020F0502020204030204" pitchFamily="34" charset="0"/>
                        </a:rPr>
                        <a:t>גיל</a:t>
                      </a:r>
                      <a:endParaRPr lang="he-IL" sz="2400" b="1" dirty="0">
                        <a:latin typeface="Calibri" panose="020F0502020204030204" pitchFamily="34" charset="0"/>
                        <a:cs typeface="Calibri" panose="020F0502020204030204" pitchFamily="34" charset="0"/>
                      </a:endParaRPr>
                    </a:p>
                  </a:txBody>
                  <a:tcPr/>
                </a:tc>
                <a:tc>
                  <a:txBody>
                    <a:bodyPr/>
                    <a:lstStyle/>
                    <a:p>
                      <a:pPr rtl="1"/>
                      <a:endParaRPr lang="he-IL" sz="2800" b="1">
                        <a:latin typeface="Calibri" panose="020F0502020204030204" pitchFamily="34" charset="0"/>
                        <a:cs typeface="Calibri" panose="020F0502020204030204" pitchFamily="34" charset="0"/>
                      </a:endParaRPr>
                    </a:p>
                  </a:txBody>
                  <a:tcPr/>
                </a:tc>
                <a:tc>
                  <a:txBody>
                    <a:bodyPr/>
                    <a:lstStyle/>
                    <a:p>
                      <a:pPr rtl="1"/>
                      <a:endParaRPr lang="he-IL" sz="2800" b="1">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613833">
                <a:tc>
                  <a:txBody>
                    <a:bodyPr/>
                    <a:lstStyle/>
                    <a:p>
                      <a:pPr algn="ctr" rtl="1"/>
                      <a:r>
                        <a:rPr lang="he-IL" sz="2400" b="1" dirty="0" smtClean="0">
                          <a:latin typeface="Calibri" panose="020F0502020204030204" pitchFamily="34" charset="0"/>
                          <a:cs typeface="Calibri" panose="020F0502020204030204" pitchFamily="34" charset="0"/>
                        </a:rPr>
                        <a:t>מקום מגורים</a:t>
                      </a:r>
                    </a:p>
                  </a:txBody>
                  <a:tcPr/>
                </a:tc>
                <a:tc>
                  <a:txBody>
                    <a:bodyPr/>
                    <a:lstStyle/>
                    <a:p>
                      <a:pPr rtl="1"/>
                      <a:endParaRPr lang="he-IL" sz="2800" b="1">
                        <a:latin typeface="Calibri" panose="020F0502020204030204" pitchFamily="34" charset="0"/>
                        <a:cs typeface="Calibri" panose="020F0502020204030204" pitchFamily="34" charset="0"/>
                      </a:endParaRPr>
                    </a:p>
                  </a:txBody>
                  <a:tcPr/>
                </a:tc>
                <a:tc>
                  <a:txBody>
                    <a:bodyPr/>
                    <a:lstStyle/>
                    <a:p>
                      <a:pPr rtl="1"/>
                      <a:endParaRPr lang="he-IL" sz="2800" b="1">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613833">
                <a:tc>
                  <a:txBody>
                    <a:bodyPr/>
                    <a:lstStyle/>
                    <a:p>
                      <a:pPr algn="ctr" rtl="1"/>
                      <a:r>
                        <a:rPr lang="he-IL" sz="2400" b="1" dirty="0" smtClean="0">
                          <a:latin typeface="Calibri" panose="020F0502020204030204" pitchFamily="34" charset="0"/>
                          <a:cs typeface="Calibri" panose="020F0502020204030204" pitchFamily="34" charset="0"/>
                        </a:rPr>
                        <a:t>עיסוק</a:t>
                      </a:r>
                      <a:endParaRPr lang="he-IL" sz="2400" b="1" dirty="0">
                        <a:latin typeface="Calibri" panose="020F0502020204030204" pitchFamily="34" charset="0"/>
                        <a:cs typeface="Calibri" panose="020F0502020204030204" pitchFamily="34" charset="0"/>
                      </a:endParaRPr>
                    </a:p>
                  </a:txBody>
                  <a:tcPr/>
                </a:tc>
                <a:tc>
                  <a:txBody>
                    <a:bodyPr/>
                    <a:lstStyle/>
                    <a:p>
                      <a:pPr rtl="1"/>
                      <a:endParaRPr lang="he-IL" sz="2800" b="1">
                        <a:latin typeface="Calibri" panose="020F0502020204030204" pitchFamily="34" charset="0"/>
                        <a:cs typeface="Calibri" panose="020F0502020204030204" pitchFamily="34" charset="0"/>
                      </a:endParaRPr>
                    </a:p>
                  </a:txBody>
                  <a:tcPr/>
                </a:tc>
                <a:tc>
                  <a:txBody>
                    <a:bodyPr/>
                    <a:lstStyle/>
                    <a:p>
                      <a:pPr rtl="1"/>
                      <a:endParaRPr lang="he-IL" sz="2800" b="1">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613833">
                <a:tc>
                  <a:txBody>
                    <a:bodyPr/>
                    <a:lstStyle/>
                    <a:p>
                      <a:pPr algn="ctr" rtl="1"/>
                      <a:r>
                        <a:rPr lang="he-IL" sz="2400" b="1" dirty="0" smtClean="0">
                          <a:latin typeface="Calibri" panose="020F0502020204030204" pitchFamily="34" charset="0"/>
                          <a:cs typeface="Calibri" panose="020F0502020204030204" pitchFamily="34" charset="0"/>
                        </a:rPr>
                        <a:t>רמת שכר</a:t>
                      </a:r>
                      <a:endParaRPr lang="he-IL" sz="2400" b="1" dirty="0">
                        <a:latin typeface="Calibri" panose="020F0502020204030204" pitchFamily="34" charset="0"/>
                        <a:cs typeface="Calibri" panose="020F0502020204030204" pitchFamily="34" charset="0"/>
                      </a:endParaRPr>
                    </a:p>
                  </a:txBody>
                  <a:tcPr/>
                </a:tc>
                <a:tc>
                  <a:txBody>
                    <a:bodyPr/>
                    <a:lstStyle/>
                    <a:p>
                      <a:pPr rtl="1"/>
                      <a:endParaRPr lang="he-IL" sz="2800" b="1">
                        <a:latin typeface="Calibri" panose="020F0502020204030204" pitchFamily="34" charset="0"/>
                        <a:cs typeface="Calibri" panose="020F0502020204030204" pitchFamily="34" charset="0"/>
                      </a:endParaRPr>
                    </a:p>
                  </a:txBody>
                  <a:tcPr/>
                </a:tc>
                <a:tc>
                  <a:txBody>
                    <a:bodyPr/>
                    <a:lstStyle/>
                    <a:p>
                      <a:pPr rtl="1"/>
                      <a:endParaRPr lang="he-IL" sz="28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0198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חיזוק האמפטיה שלי כלפי הפרסונה</a:t>
            </a:r>
            <a:endParaRPr lang="he-IL" dirty="0"/>
          </a:p>
        </p:txBody>
      </p:sp>
      <p:graphicFrame>
        <p:nvGraphicFramePr>
          <p:cNvPr id="4" name="טבלה 3"/>
          <p:cNvGraphicFramePr>
            <a:graphicFrameLocks noGrp="1"/>
          </p:cNvGraphicFramePr>
          <p:nvPr>
            <p:extLst>
              <p:ext uri="{D42A27DB-BD31-4B8C-83A1-F6EECF244321}">
                <p14:modId xmlns:p14="http://schemas.microsoft.com/office/powerpoint/2010/main" val="3322710690"/>
              </p:ext>
            </p:extLst>
          </p:nvPr>
        </p:nvGraphicFramePr>
        <p:xfrm>
          <a:off x="1631196" y="2258568"/>
          <a:ext cx="9881652" cy="3506837"/>
        </p:xfrm>
        <a:graphic>
          <a:graphicData uri="http://schemas.openxmlformats.org/drawingml/2006/table">
            <a:tbl>
              <a:tblPr rtl="1" firstRow="1" bandRow="1">
                <a:tableStyleId>{5C22544A-7EE6-4342-B048-85BDC9FD1C3A}</a:tableStyleId>
              </a:tblPr>
              <a:tblGrid>
                <a:gridCol w="3293884">
                  <a:extLst>
                    <a:ext uri="{9D8B030D-6E8A-4147-A177-3AD203B41FA5}">
                      <a16:colId xmlns:a16="http://schemas.microsoft.com/office/drawing/2014/main" val="20000"/>
                    </a:ext>
                  </a:extLst>
                </a:gridCol>
                <a:gridCol w="3293884">
                  <a:extLst>
                    <a:ext uri="{9D8B030D-6E8A-4147-A177-3AD203B41FA5}">
                      <a16:colId xmlns:a16="http://schemas.microsoft.com/office/drawing/2014/main" val="20001"/>
                    </a:ext>
                  </a:extLst>
                </a:gridCol>
                <a:gridCol w="3293884">
                  <a:extLst>
                    <a:ext uri="{9D8B030D-6E8A-4147-A177-3AD203B41FA5}">
                      <a16:colId xmlns:a16="http://schemas.microsoft.com/office/drawing/2014/main" val="20002"/>
                    </a:ext>
                  </a:extLst>
                </a:gridCol>
              </a:tblGrid>
              <a:tr h="729590">
                <a:tc>
                  <a:txBody>
                    <a:bodyPr/>
                    <a:lstStyle/>
                    <a:p>
                      <a:pPr algn="ctr" rtl="1"/>
                      <a:endParaRPr lang="he-IL" sz="2800" b="1" dirty="0"/>
                    </a:p>
                  </a:txBody>
                  <a:tcPr anchor="ctr">
                    <a:solidFill>
                      <a:srgbClr val="4265AE"/>
                    </a:solidFill>
                  </a:tcPr>
                </a:tc>
                <a:tc>
                  <a:txBody>
                    <a:bodyPr/>
                    <a:lstStyle/>
                    <a:p>
                      <a:pPr algn="ctr" rtl="1"/>
                      <a:r>
                        <a:rPr lang="he-IL" sz="2800" b="1" dirty="0" smtClean="0"/>
                        <a:t>פרסונה 1</a:t>
                      </a:r>
                      <a:endParaRPr lang="he-IL" sz="2800" b="1" dirty="0"/>
                    </a:p>
                  </a:txBody>
                  <a:tcPr anchor="ctr">
                    <a:solidFill>
                      <a:srgbClr val="4265AE"/>
                    </a:solidFill>
                  </a:tcPr>
                </a:tc>
                <a:tc>
                  <a:txBody>
                    <a:bodyPr/>
                    <a:lstStyle/>
                    <a:p>
                      <a:pPr algn="ctr" rtl="1"/>
                      <a:r>
                        <a:rPr lang="he-IL" sz="2800" b="1" dirty="0" smtClean="0"/>
                        <a:t>פרסונה 2</a:t>
                      </a:r>
                      <a:endParaRPr lang="he-IL" sz="2800" b="1" dirty="0"/>
                    </a:p>
                  </a:txBody>
                  <a:tcPr anchor="ctr">
                    <a:solidFill>
                      <a:srgbClr val="4265AE"/>
                    </a:solidFill>
                  </a:tcPr>
                </a:tc>
                <a:extLst>
                  <a:ext uri="{0D108BD9-81ED-4DB2-BD59-A6C34878D82A}">
                    <a16:rowId xmlns:a16="http://schemas.microsoft.com/office/drawing/2014/main" val="10000"/>
                  </a:ext>
                </a:extLst>
              </a:tr>
              <a:tr h="925749">
                <a:tc>
                  <a:txBody>
                    <a:bodyPr/>
                    <a:lstStyle/>
                    <a:p>
                      <a:pPr algn="ctr" rtl="1"/>
                      <a:r>
                        <a:rPr lang="he-IL" sz="2800" b="1" dirty="0" smtClean="0"/>
                        <a:t>אומר/ת</a:t>
                      </a:r>
                      <a:endParaRPr lang="he-IL" sz="2800" b="1" dirty="0"/>
                    </a:p>
                  </a:txBody>
                  <a:tcPr anchor="ctr"/>
                </a:tc>
                <a:tc>
                  <a:txBody>
                    <a:bodyPr/>
                    <a:lstStyle/>
                    <a:p>
                      <a:pPr rtl="1"/>
                      <a:endParaRPr lang="he-IL" sz="2800" b="1" dirty="0"/>
                    </a:p>
                  </a:txBody>
                  <a:tcPr/>
                </a:tc>
                <a:tc>
                  <a:txBody>
                    <a:bodyPr/>
                    <a:lstStyle/>
                    <a:p>
                      <a:pPr rtl="1"/>
                      <a:endParaRPr lang="he-IL" sz="2800" b="1"/>
                    </a:p>
                  </a:txBody>
                  <a:tcPr/>
                </a:tc>
                <a:extLst>
                  <a:ext uri="{0D108BD9-81ED-4DB2-BD59-A6C34878D82A}">
                    <a16:rowId xmlns:a16="http://schemas.microsoft.com/office/drawing/2014/main" val="10001"/>
                  </a:ext>
                </a:extLst>
              </a:tr>
              <a:tr h="925749">
                <a:tc>
                  <a:txBody>
                    <a:bodyPr/>
                    <a:lstStyle/>
                    <a:p>
                      <a:pPr algn="ctr" rtl="1"/>
                      <a:r>
                        <a:rPr lang="he-IL" sz="2800" b="1" dirty="0" smtClean="0"/>
                        <a:t>חושב/ת</a:t>
                      </a:r>
                      <a:endParaRPr lang="he-IL" sz="2800" b="1" dirty="0"/>
                    </a:p>
                  </a:txBody>
                  <a:tcPr anchor="ctr"/>
                </a:tc>
                <a:tc>
                  <a:txBody>
                    <a:bodyPr/>
                    <a:lstStyle/>
                    <a:p>
                      <a:pPr rtl="1"/>
                      <a:endParaRPr lang="he-IL" sz="2800" b="1" dirty="0"/>
                    </a:p>
                  </a:txBody>
                  <a:tcPr/>
                </a:tc>
                <a:tc>
                  <a:txBody>
                    <a:bodyPr/>
                    <a:lstStyle/>
                    <a:p>
                      <a:pPr rtl="1"/>
                      <a:endParaRPr lang="he-IL" sz="2800" b="1"/>
                    </a:p>
                  </a:txBody>
                  <a:tcPr/>
                </a:tc>
                <a:extLst>
                  <a:ext uri="{0D108BD9-81ED-4DB2-BD59-A6C34878D82A}">
                    <a16:rowId xmlns:a16="http://schemas.microsoft.com/office/drawing/2014/main" val="10002"/>
                  </a:ext>
                </a:extLst>
              </a:tr>
              <a:tr h="925749">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2800" b="1" kern="1200" dirty="0" smtClean="0">
                          <a:solidFill>
                            <a:schemeClr val="dk1"/>
                          </a:solidFill>
                          <a:latin typeface="+mn-lt"/>
                          <a:ea typeface="+mn-ea"/>
                          <a:cs typeface="+mn-cs"/>
                        </a:rPr>
                        <a:t>מרגיש/ה</a:t>
                      </a:r>
                    </a:p>
                    <a:p>
                      <a:endParaRPr lang="he-IL" dirty="0"/>
                    </a:p>
                  </a:txBody>
                  <a:tcPr anchor="ctr"/>
                </a:tc>
                <a:tc>
                  <a:txBody>
                    <a:bodyPr/>
                    <a:lstStyle/>
                    <a:p>
                      <a:endParaRPr lang="he-IL" dirty="0"/>
                    </a:p>
                  </a:txBody>
                  <a:tcPr/>
                </a:tc>
                <a:tc>
                  <a:txBody>
                    <a:bodyPr/>
                    <a:lstStyle/>
                    <a:p>
                      <a:pPr rtl="1"/>
                      <a:endParaRPr lang="he-IL" sz="2800" b="1"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83126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1424</TotalTime>
  <Words>270</Words>
  <Application>Microsoft Office PowerPoint</Application>
  <PresentationFormat>מסך רחב</PresentationFormat>
  <Paragraphs>45</Paragraphs>
  <Slides>7</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7</vt:i4>
      </vt:variant>
    </vt:vector>
  </HeadingPairs>
  <TitlesOfParts>
    <vt:vector size="14" baseType="lpstr">
      <vt:lpstr>Arial</vt:lpstr>
      <vt:lpstr>Assistant</vt:lpstr>
      <vt:lpstr>Calibri</vt:lpstr>
      <vt:lpstr>Calibri Light</vt:lpstr>
      <vt:lpstr>Gisha</vt:lpstr>
      <vt:lpstr>Times New Roman</vt:lpstr>
      <vt:lpstr>ערכת נושא Office</vt:lpstr>
      <vt:lpstr>מצגת של PowerPoint‏</vt:lpstr>
      <vt:lpstr>תקציר הכלי</vt:lpstr>
      <vt:lpstr>ניתוח פרסונות -מתחילים !</vt:lpstr>
      <vt:lpstr>מצגת של PowerPoint‏</vt:lpstr>
      <vt:lpstr>שאלות לראיון הפרסונות חיבור לבעיה/ צורך </vt:lpstr>
      <vt:lpstr>אפיון בסיסי של פרסונה</vt:lpstr>
      <vt:lpstr>חיזוק האמפטיה שלי כלפי הפרסונה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חני סבג</dc:creator>
  <cp:lastModifiedBy>Riko Riko</cp:lastModifiedBy>
  <cp:revision>23</cp:revision>
  <dcterms:created xsi:type="dcterms:W3CDTF">2022-03-29T06:48:51Z</dcterms:created>
  <dcterms:modified xsi:type="dcterms:W3CDTF">2022-05-08T11:15:50Z</dcterms:modified>
</cp:coreProperties>
</file>